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1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96251" y="462026"/>
            <a:ext cx="1085850" cy="1123950"/>
          </a:xfrm>
          <a:custGeom>
            <a:avLst/>
            <a:gdLst/>
            <a:ahLst/>
            <a:cxnLst/>
            <a:rect l="l" t="t" r="r" b="b"/>
            <a:pathLst>
              <a:path w="1085850" h="1123950">
                <a:moveTo>
                  <a:pt x="1085850" y="1123950"/>
                </a:moveTo>
                <a:lnTo>
                  <a:pt x="1085850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1487" y="3567176"/>
            <a:ext cx="1086485" cy="1123950"/>
          </a:xfrm>
          <a:custGeom>
            <a:avLst/>
            <a:gdLst/>
            <a:ahLst/>
            <a:cxnLst/>
            <a:rect l="l" t="t" r="r" b="b"/>
            <a:pathLst>
              <a:path w="1086485" h="1123950">
                <a:moveTo>
                  <a:pt x="0" y="0"/>
                </a:moveTo>
                <a:lnTo>
                  <a:pt x="0" y="1123886"/>
                </a:lnTo>
                <a:lnTo>
                  <a:pt x="1085913" y="1123886"/>
                </a:lnTo>
              </a:path>
            </a:pathLst>
          </a:custGeom>
          <a:ln w="28575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00095" y="731202"/>
            <a:ext cx="3544570" cy="66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100" b="0" i="0">
                <a:solidFill>
                  <a:srgbClr val="CCA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0" i="0">
                <a:solidFill>
                  <a:srgbClr val="CCA67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100" b="0" i="0">
                <a:solidFill>
                  <a:srgbClr val="CCA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400" b="0" i="0">
                <a:solidFill>
                  <a:srgbClr val="CCA67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100" b="0" i="0">
                <a:solidFill>
                  <a:srgbClr val="CCA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16500" y="1581467"/>
            <a:ext cx="3768090" cy="2945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100" b="0" i="0">
                <a:solidFill>
                  <a:srgbClr val="CCA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325" y="-22923"/>
            <a:ext cx="8515350" cy="484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100" b="0" i="0">
                <a:solidFill>
                  <a:srgbClr val="CCA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4409" y="894080"/>
            <a:ext cx="4615180" cy="2224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0" i="0">
                <a:solidFill>
                  <a:srgbClr val="CCA67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olunteer@activetrans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youtube.com/watch?v=0-LZw4JhcxE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volunteer@activetrans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activetrans.org/about-us/get-involved/volunteer-resour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6bCbFnPu4Y?si=B3PZs3zE2nyk9CX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82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9144000" y="0"/>
                </a:moveTo>
                <a:lnTo>
                  <a:pt x="0" y="0"/>
                </a:lnTo>
                <a:lnTo>
                  <a:pt x="0" y="95250"/>
                </a:lnTo>
                <a:lnTo>
                  <a:pt x="9144000" y="95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2170" y="3255962"/>
            <a:ext cx="3367404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70" dirty="0">
                <a:latin typeface="Lucida Sans"/>
                <a:cs typeface="Lucida Sans"/>
              </a:rPr>
              <a:t>2024-</a:t>
            </a:r>
            <a:r>
              <a:rPr sz="3000" spc="-145" dirty="0">
                <a:latin typeface="Lucida Sans"/>
                <a:cs typeface="Lucida Sans"/>
              </a:rPr>
              <a:t> </a:t>
            </a:r>
            <a:r>
              <a:rPr sz="3000" spc="-130" dirty="0">
                <a:latin typeface="Lucida Sans"/>
                <a:cs typeface="Lucida Sans"/>
              </a:rPr>
              <a:t>23nd </a:t>
            </a:r>
            <a:r>
              <a:rPr sz="3000" spc="-40" dirty="0">
                <a:latin typeface="Lucida Sans"/>
                <a:cs typeface="Lucida Sans"/>
              </a:rPr>
              <a:t>Annual</a:t>
            </a:r>
            <a:endParaRPr sz="3000">
              <a:latin typeface="Lucida Sans"/>
              <a:cs typeface="Lucida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9675" y="1457325"/>
            <a:ext cx="67246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82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9144000" y="0"/>
                </a:moveTo>
                <a:lnTo>
                  <a:pt x="0" y="0"/>
                </a:lnTo>
                <a:lnTo>
                  <a:pt x="0" y="95250"/>
                </a:lnTo>
                <a:lnTo>
                  <a:pt x="9144000" y="95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645" dirty="0"/>
              <a:t>Split</a:t>
            </a:r>
            <a:r>
              <a:rPr spc="-540" dirty="0"/>
              <a:t> </a:t>
            </a:r>
            <a:r>
              <a:rPr spc="-1065" dirty="0"/>
              <a:t>up!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5350" y="3255898"/>
            <a:ext cx="4814570" cy="76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1800" spc="-50" dirty="0">
                <a:latin typeface="Lucida Sans"/>
                <a:cs typeface="Lucida Sans"/>
              </a:rPr>
              <a:t>Festival</a:t>
            </a:r>
            <a:r>
              <a:rPr sz="1800" spc="-125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will</a:t>
            </a:r>
            <a:r>
              <a:rPr sz="1800" spc="-125" dirty="0">
                <a:latin typeface="Lucida Sans"/>
                <a:cs typeface="Lucida Sans"/>
              </a:rPr>
              <a:t> </a:t>
            </a:r>
            <a:r>
              <a:rPr sz="1800" spc="-25" dirty="0">
                <a:latin typeface="Lucida Sans"/>
                <a:cs typeface="Lucida Sans"/>
              </a:rPr>
              <a:t>stay</a:t>
            </a:r>
            <a:r>
              <a:rPr sz="1800" spc="-125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in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the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40" dirty="0">
                <a:latin typeface="Lucida Sans"/>
                <a:cs typeface="Lucida Sans"/>
              </a:rPr>
              <a:t>main</a:t>
            </a:r>
            <a:r>
              <a:rPr sz="1800" spc="-105" dirty="0">
                <a:latin typeface="Lucida Sans"/>
                <a:cs typeface="Lucida Sans"/>
              </a:rPr>
              <a:t> </a:t>
            </a:r>
            <a:r>
              <a:rPr sz="1800" spc="-20" dirty="0">
                <a:latin typeface="Lucida Sans"/>
                <a:cs typeface="Lucida Sans"/>
              </a:rPr>
              <a:t>room</a:t>
            </a:r>
            <a:endParaRPr sz="18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1520"/>
              </a:spcBef>
            </a:pPr>
            <a:r>
              <a:rPr sz="1800" spc="-25" dirty="0">
                <a:latin typeface="Lucida Sans"/>
                <a:cs typeface="Lucida Sans"/>
              </a:rPr>
              <a:t>Route</a:t>
            </a:r>
            <a:r>
              <a:rPr sz="1800" spc="-150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will</a:t>
            </a:r>
            <a:r>
              <a:rPr sz="1800" spc="-120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move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55" dirty="0">
                <a:latin typeface="Lucida Sans"/>
                <a:cs typeface="Lucida Sans"/>
              </a:rPr>
              <a:t>into</a:t>
            </a:r>
            <a:r>
              <a:rPr sz="1800" spc="-155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a</a:t>
            </a:r>
            <a:r>
              <a:rPr sz="1800" spc="-65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breakout</a:t>
            </a:r>
            <a:r>
              <a:rPr sz="1800" spc="-80" dirty="0">
                <a:latin typeface="Lucida Sans"/>
                <a:cs typeface="Lucida Sans"/>
              </a:rPr>
              <a:t> </a:t>
            </a:r>
            <a:r>
              <a:rPr sz="1800" spc="-35" dirty="0">
                <a:latin typeface="Lucida Sans"/>
                <a:cs typeface="Lucida Sans"/>
              </a:rPr>
              <a:t>with</a:t>
            </a:r>
            <a:r>
              <a:rPr sz="1800" spc="-95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Brittany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82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9144000" y="0"/>
                </a:moveTo>
                <a:lnTo>
                  <a:pt x="0" y="0"/>
                </a:lnTo>
                <a:lnTo>
                  <a:pt x="0" y="95250"/>
                </a:lnTo>
                <a:lnTo>
                  <a:pt x="9144000" y="95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0865" rIns="0" bIns="0" rtlCol="0">
            <a:spAutoFit/>
          </a:bodyPr>
          <a:lstStyle/>
          <a:p>
            <a:pPr marL="1970405">
              <a:lnSpc>
                <a:spcPct val="100000"/>
              </a:lnSpc>
              <a:spcBef>
                <a:spcPts val="125"/>
              </a:spcBef>
            </a:pPr>
            <a:r>
              <a:rPr sz="14400" spc="-890" dirty="0">
                <a:latin typeface="Arial Narrow"/>
                <a:cs typeface="Arial Narrow"/>
              </a:rPr>
              <a:t>Festival!</a:t>
            </a:r>
            <a:endParaRPr sz="1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839" y="1968176"/>
            <a:ext cx="2313940" cy="11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0"/>
              </a:lnSpc>
            </a:pPr>
            <a:r>
              <a:rPr sz="3800" b="1" spc="-10" dirty="0">
                <a:latin typeface="Trebuchet MS"/>
                <a:cs typeface="Trebuchet MS"/>
              </a:rPr>
              <a:t>Volunteer</a:t>
            </a:r>
            <a:endParaRPr sz="3800">
              <a:latin typeface="Trebuchet MS"/>
              <a:cs typeface="Trebuchet MS"/>
            </a:endParaRPr>
          </a:p>
          <a:p>
            <a:pPr marL="14604">
              <a:lnSpc>
                <a:spcPts val="4535"/>
              </a:lnSpc>
            </a:pPr>
            <a:r>
              <a:rPr sz="3800" b="1" spc="170" dirty="0">
                <a:latin typeface="Trebuchet MS"/>
                <a:cs typeface="Trebuchet MS"/>
              </a:rPr>
              <a:t>Managers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3484" y="588327"/>
            <a:ext cx="3533775" cy="2470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50" dirty="0">
                <a:latin typeface="Trebuchet MS"/>
                <a:cs typeface="Trebuchet MS"/>
              </a:rPr>
              <a:t>All</a:t>
            </a:r>
            <a:r>
              <a:rPr sz="1550" b="1" spc="25" dirty="0">
                <a:latin typeface="Trebuchet MS"/>
                <a:cs typeface="Trebuchet MS"/>
              </a:rPr>
              <a:t> </a:t>
            </a:r>
            <a:r>
              <a:rPr sz="1550" b="1" spc="50" dirty="0">
                <a:latin typeface="Trebuchet MS"/>
                <a:cs typeface="Trebuchet MS"/>
              </a:rPr>
              <a:t>volunteers</a:t>
            </a:r>
            <a:r>
              <a:rPr sz="1550" b="1" spc="4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are</a:t>
            </a:r>
            <a:r>
              <a:rPr sz="1550" b="1" spc="3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required</a:t>
            </a:r>
            <a:r>
              <a:rPr sz="1550" b="1" spc="2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to</a:t>
            </a:r>
            <a:r>
              <a:rPr sz="1550" b="1" spc="15" dirty="0">
                <a:latin typeface="Trebuchet MS"/>
                <a:cs typeface="Trebuchet MS"/>
              </a:rPr>
              <a:t> </a:t>
            </a:r>
            <a:r>
              <a:rPr sz="1550" b="1" spc="45" dirty="0">
                <a:latin typeface="Trebuchet MS"/>
                <a:cs typeface="Trebuchet MS"/>
              </a:rPr>
              <a:t>check</a:t>
            </a:r>
            <a:endParaRPr sz="1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latin typeface="Trebuchet MS"/>
                <a:cs typeface="Trebuchet MS"/>
              </a:rPr>
              <a:t>in</a:t>
            </a:r>
            <a:r>
              <a:rPr sz="1550" b="1" spc="-65" dirty="0">
                <a:latin typeface="Trebuchet MS"/>
                <a:cs typeface="Trebuchet MS"/>
              </a:rPr>
              <a:t> </a:t>
            </a:r>
            <a:r>
              <a:rPr sz="1550" b="1" spc="75" dirty="0">
                <a:latin typeface="Trebuchet MS"/>
                <a:cs typeface="Trebuchet MS"/>
              </a:rPr>
              <a:t>and</a:t>
            </a:r>
            <a:r>
              <a:rPr sz="1550" b="1" spc="-50" dirty="0">
                <a:latin typeface="Trebuchet MS"/>
                <a:cs typeface="Trebuchet MS"/>
              </a:rPr>
              <a:t> </a:t>
            </a:r>
            <a:r>
              <a:rPr sz="1550" b="1" spc="-20" dirty="0">
                <a:latin typeface="Trebuchet MS"/>
                <a:cs typeface="Trebuchet MS"/>
              </a:rPr>
              <a:t>out.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550" dirty="0">
              <a:latin typeface="Trebuchet MS"/>
              <a:cs typeface="Trebuchet MS"/>
            </a:endParaRPr>
          </a:p>
          <a:p>
            <a:pPr marL="228600" marR="228600" indent="-216535">
              <a:lnSpc>
                <a:spcPct val="103000"/>
              </a:lnSpc>
              <a:buChar char="•"/>
              <a:tabLst>
                <a:tab pos="228600" algn="l"/>
              </a:tabLst>
            </a:pPr>
            <a:r>
              <a:rPr sz="1550" spc="55" dirty="0">
                <a:latin typeface="Trebuchet MS"/>
                <a:cs typeface="Trebuchet MS"/>
              </a:rPr>
              <a:t>Volunteers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will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85" dirty="0">
                <a:latin typeface="Trebuchet MS"/>
                <a:cs typeface="Trebuchet MS"/>
              </a:rPr>
              <a:t>be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sent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the </a:t>
            </a:r>
            <a:r>
              <a:rPr sz="1550" spc="50" dirty="0">
                <a:latin typeface="Trebuchet MS"/>
                <a:cs typeface="Trebuchet MS"/>
              </a:rPr>
              <a:t>following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info</a:t>
            </a:r>
            <a:r>
              <a:rPr sz="1550" spc="40" dirty="0">
                <a:latin typeface="Trebuchet MS"/>
                <a:cs typeface="Trebuchet MS"/>
              </a:rPr>
              <a:t> </a:t>
            </a:r>
            <a:r>
              <a:rPr sz="1550" spc="130" dirty="0">
                <a:latin typeface="Trebuchet MS"/>
                <a:cs typeface="Trebuchet MS"/>
              </a:rPr>
              <a:t>BEFORE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volunteer shift:</a:t>
            </a:r>
            <a:endParaRPr sz="1550" dirty="0">
              <a:latin typeface="Trebuchet MS"/>
              <a:cs typeface="Trebuchet MS"/>
            </a:endParaRPr>
          </a:p>
          <a:p>
            <a:pPr marL="571500" lvl="1" indent="-215900">
              <a:lnSpc>
                <a:spcPct val="100000"/>
              </a:lnSpc>
              <a:spcBef>
                <a:spcPts val="95"/>
              </a:spcBef>
              <a:buChar char="•"/>
              <a:tabLst>
                <a:tab pos="571500" algn="l"/>
              </a:tabLst>
            </a:pPr>
            <a:r>
              <a:rPr sz="1550" dirty="0">
                <a:latin typeface="Trebuchet MS"/>
                <a:cs typeface="Trebuchet MS"/>
              </a:rPr>
              <a:t>Exact</a:t>
            </a:r>
            <a:r>
              <a:rPr sz="1550" spc="2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location</a:t>
            </a:r>
            <a:endParaRPr sz="1550" dirty="0">
              <a:latin typeface="Trebuchet MS"/>
              <a:cs typeface="Trebuchet MS"/>
            </a:endParaRPr>
          </a:p>
          <a:p>
            <a:pPr marL="571500" lvl="1" indent="-215900">
              <a:lnSpc>
                <a:spcPct val="100000"/>
              </a:lnSpc>
              <a:spcBef>
                <a:spcPts val="95"/>
              </a:spcBef>
              <a:buChar char="•"/>
              <a:tabLst>
                <a:tab pos="571500" algn="l"/>
              </a:tabLst>
            </a:pPr>
            <a:r>
              <a:rPr sz="1550" spc="90" dirty="0">
                <a:latin typeface="Trebuchet MS"/>
                <a:cs typeface="Trebuchet MS"/>
              </a:rPr>
              <a:t>Check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in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time</a:t>
            </a:r>
            <a:endParaRPr sz="1550" dirty="0">
              <a:latin typeface="Trebuchet MS"/>
              <a:cs typeface="Trebuchet MS"/>
            </a:endParaRPr>
          </a:p>
          <a:p>
            <a:pPr marL="571500" lvl="1" indent="-215900">
              <a:lnSpc>
                <a:spcPct val="100000"/>
              </a:lnSpc>
              <a:spcBef>
                <a:spcPts val="15"/>
              </a:spcBef>
              <a:buChar char="•"/>
              <a:tabLst>
                <a:tab pos="571500" algn="l"/>
              </a:tabLst>
            </a:pPr>
            <a:r>
              <a:rPr sz="1550" spc="100" dirty="0">
                <a:latin typeface="Trebuchet MS"/>
                <a:cs typeface="Trebuchet MS"/>
              </a:rPr>
              <a:t>Manager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35" dirty="0">
                <a:latin typeface="Trebuchet MS"/>
                <a:cs typeface="Trebuchet MS"/>
              </a:rPr>
              <a:t>contact</a:t>
            </a:r>
            <a:endParaRPr sz="1550" dirty="0">
              <a:latin typeface="Trebuchet MS"/>
              <a:cs typeface="Trebuchet MS"/>
            </a:endParaRPr>
          </a:p>
          <a:p>
            <a:pPr marL="572135">
              <a:lnSpc>
                <a:spcPct val="100000"/>
              </a:lnSpc>
              <a:spcBef>
                <a:spcPts val="95"/>
              </a:spcBef>
            </a:pPr>
            <a:r>
              <a:rPr sz="1550" spc="10" dirty="0">
                <a:latin typeface="Trebuchet MS"/>
                <a:cs typeface="Trebuchet MS"/>
              </a:rPr>
              <a:t>information/cell</a:t>
            </a:r>
            <a:r>
              <a:rPr sz="1550" spc="310" dirty="0">
                <a:latin typeface="Trebuchet MS"/>
                <a:cs typeface="Trebuchet MS"/>
              </a:rPr>
              <a:t> </a:t>
            </a:r>
            <a:r>
              <a:rPr sz="1550" spc="70" dirty="0">
                <a:latin typeface="Trebuchet MS"/>
                <a:cs typeface="Trebuchet MS"/>
              </a:rPr>
              <a:t>phone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3484" y="3279457"/>
            <a:ext cx="3383279" cy="752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27735">
              <a:lnSpc>
                <a:spcPct val="100000"/>
              </a:lnSpc>
              <a:spcBef>
                <a:spcPts val="125"/>
              </a:spcBef>
            </a:pPr>
            <a:r>
              <a:rPr sz="1550" b="1" spc="65" dirty="0">
                <a:latin typeface="Trebuchet MS"/>
                <a:cs typeface="Trebuchet MS"/>
              </a:rPr>
              <a:t>Check</a:t>
            </a:r>
            <a:r>
              <a:rPr sz="1550" b="1" spc="-45" dirty="0">
                <a:latin typeface="Trebuchet MS"/>
                <a:cs typeface="Trebuchet MS"/>
              </a:rPr>
              <a:t> </a:t>
            </a:r>
            <a:r>
              <a:rPr sz="1550" b="1" spc="110" dirty="0">
                <a:latin typeface="Trebuchet MS"/>
                <a:cs typeface="Trebuchet MS"/>
              </a:rPr>
              <a:t>in/out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Location:</a:t>
            </a:r>
            <a:endParaRPr sz="1550">
              <a:latin typeface="Trebuchet MS"/>
              <a:cs typeface="Trebuchet MS"/>
            </a:endParaRPr>
          </a:p>
          <a:p>
            <a:pPr marL="228600" indent="-215900">
              <a:lnSpc>
                <a:spcPct val="100000"/>
              </a:lnSpc>
              <a:spcBef>
                <a:spcPts val="95"/>
              </a:spcBef>
              <a:buChar char="•"/>
              <a:tabLst>
                <a:tab pos="228600" algn="l"/>
              </a:tabLst>
            </a:pPr>
            <a:r>
              <a:rPr sz="1550" dirty="0">
                <a:latin typeface="Trebuchet MS"/>
                <a:cs typeface="Trebuchet MS"/>
              </a:rPr>
              <a:t>Grant</a:t>
            </a:r>
            <a:r>
              <a:rPr sz="1550" spc="50" dirty="0">
                <a:latin typeface="Trebuchet MS"/>
                <a:cs typeface="Trebuchet MS"/>
              </a:rPr>
              <a:t> </a:t>
            </a:r>
            <a:r>
              <a:rPr sz="1550" spc="45" dirty="0">
                <a:latin typeface="Trebuchet MS"/>
                <a:cs typeface="Trebuchet MS"/>
              </a:rPr>
              <a:t>Park/Butler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Field</a:t>
            </a:r>
            <a:r>
              <a:rPr sz="1550" spc="80" dirty="0">
                <a:latin typeface="Trebuchet MS"/>
                <a:cs typeface="Trebuchet MS"/>
              </a:rPr>
              <a:t> </a:t>
            </a:r>
            <a:r>
              <a:rPr sz="1550" spc="320" dirty="0">
                <a:latin typeface="Trebuchet MS"/>
                <a:cs typeface="Trebuchet MS"/>
              </a:rPr>
              <a:t>–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Festival</a:t>
            </a:r>
            <a:endParaRPr sz="1550">
              <a:latin typeface="Trebuchet MS"/>
              <a:cs typeface="Trebuchet MS"/>
            </a:endParaRPr>
          </a:p>
          <a:p>
            <a:pPr marL="228600">
              <a:lnSpc>
                <a:spcPct val="100000"/>
              </a:lnSpc>
              <a:spcBef>
                <a:spcPts val="15"/>
              </a:spcBef>
            </a:pPr>
            <a:r>
              <a:rPr sz="1550" spc="-10" dirty="0">
                <a:latin typeface="Trebuchet MS"/>
                <a:cs typeface="Trebuchet MS"/>
              </a:rPr>
              <a:t>location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" y="485775"/>
            <a:ext cx="4048125" cy="4229100"/>
          </a:xfrm>
          <a:prstGeom prst="rect">
            <a:avLst/>
          </a:prstGeom>
          <a:solidFill>
            <a:srgbClr val="F6B1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864869" marR="861060" algn="ctr">
              <a:lnSpc>
                <a:spcPts val="4510"/>
              </a:lnSpc>
            </a:pPr>
            <a:r>
              <a:rPr sz="3800" b="1" spc="-10" dirty="0">
                <a:latin typeface="Trebuchet MS"/>
                <a:cs typeface="Trebuchet MS"/>
              </a:rPr>
              <a:t>Volunteer </a:t>
            </a:r>
            <a:r>
              <a:rPr sz="3800" b="1" spc="165" dirty="0">
                <a:latin typeface="Trebuchet MS"/>
                <a:cs typeface="Trebuchet MS"/>
              </a:rPr>
              <a:t>Managers</a:t>
            </a:r>
            <a:endParaRPr sz="3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3800">
              <a:latin typeface="Trebuchet MS"/>
              <a:cs typeface="Trebuchet MS"/>
            </a:endParaRPr>
          </a:p>
          <a:p>
            <a:pPr marR="6350" algn="ctr">
              <a:lnSpc>
                <a:spcPct val="100000"/>
              </a:lnSpc>
            </a:pPr>
            <a:r>
              <a:rPr sz="1850" b="1" i="1" spc="-60" dirty="0">
                <a:latin typeface="Trebuchet MS"/>
                <a:cs typeface="Trebuchet MS"/>
              </a:rPr>
              <a:t>They’ll</a:t>
            </a:r>
            <a:r>
              <a:rPr sz="1850" b="1" i="1" spc="5" dirty="0">
                <a:latin typeface="Trebuchet MS"/>
                <a:cs typeface="Trebuchet MS"/>
              </a:rPr>
              <a:t> </a:t>
            </a:r>
            <a:r>
              <a:rPr sz="1850" b="1" i="1" dirty="0">
                <a:latin typeface="Trebuchet MS"/>
                <a:cs typeface="Trebuchet MS"/>
              </a:rPr>
              <a:t>be wearing</a:t>
            </a:r>
            <a:r>
              <a:rPr sz="1850" b="1" i="1" spc="45" dirty="0">
                <a:latin typeface="Trebuchet MS"/>
                <a:cs typeface="Trebuchet MS"/>
              </a:rPr>
              <a:t> </a:t>
            </a:r>
            <a:r>
              <a:rPr sz="1850" b="1" i="1" dirty="0">
                <a:latin typeface="Trebuchet MS"/>
                <a:cs typeface="Trebuchet MS"/>
              </a:rPr>
              <a:t>orange</a:t>
            </a:r>
            <a:r>
              <a:rPr sz="1850" b="1" i="1" spc="-5" dirty="0">
                <a:latin typeface="Trebuchet MS"/>
                <a:cs typeface="Trebuchet MS"/>
              </a:rPr>
              <a:t> </a:t>
            </a:r>
            <a:r>
              <a:rPr sz="1850" b="1" i="1" spc="-10" dirty="0">
                <a:latin typeface="Trebuchet MS"/>
                <a:cs typeface="Trebuchet MS"/>
              </a:rPr>
              <a:t>polos.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2000" y="0"/>
                </a:moveTo>
                <a:lnTo>
                  <a:pt x="0" y="0"/>
                </a:lnTo>
                <a:lnTo>
                  <a:pt x="0" y="5143500"/>
                </a:lnTo>
                <a:lnTo>
                  <a:pt x="4572000" y="5143500"/>
                </a:lnTo>
                <a:lnTo>
                  <a:pt x="4572000" y="0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764" y="1627123"/>
            <a:ext cx="2247900" cy="1649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30810">
              <a:lnSpc>
                <a:spcPct val="100400"/>
              </a:lnSpc>
              <a:spcBef>
                <a:spcPts val="110"/>
              </a:spcBef>
            </a:pPr>
            <a:r>
              <a:rPr sz="5300" spc="-670" dirty="0">
                <a:solidFill>
                  <a:srgbClr val="CCA677"/>
                </a:solidFill>
                <a:latin typeface="Arial Narrow"/>
                <a:cs typeface="Arial Narrow"/>
              </a:rPr>
              <a:t>FESTIVAL </a:t>
            </a:r>
            <a:r>
              <a:rPr sz="5300" spc="-805" dirty="0">
                <a:solidFill>
                  <a:srgbClr val="CCA677"/>
                </a:solidFill>
                <a:latin typeface="Arial Narrow"/>
                <a:cs typeface="Arial Narrow"/>
              </a:rPr>
              <a:t>SCHEDULE</a:t>
            </a:r>
            <a:endParaRPr sz="53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8895" y="312102"/>
            <a:ext cx="3575685" cy="6648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285"/>
              </a:spcBef>
            </a:pPr>
            <a:r>
              <a:rPr sz="1500" b="1" spc="95" dirty="0">
                <a:latin typeface="Calibri"/>
                <a:cs typeface="Calibri"/>
              </a:rPr>
              <a:t>6:30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am</a:t>
            </a:r>
            <a:r>
              <a:rPr sz="1500" b="1" spc="105" dirty="0">
                <a:latin typeface="Calibri"/>
                <a:cs typeface="Calibri"/>
              </a:rPr>
              <a:t> </a:t>
            </a:r>
            <a:r>
              <a:rPr sz="1500" spc="135" dirty="0">
                <a:latin typeface="Calibri"/>
                <a:cs typeface="Calibri"/>
              </a:rPr>
              <a:t>–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60" dirty="0">
                <a:latin typeface="Calibri"/>
                <a:cs typeface="Calibri"/>
              </a:rPr>
              <a:t>Bike</a:t>
            </a:r>
            <a:r>
              <a:rPr sz="1500" spc="1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Drive</a:t>
            </a:r>
            <a:r>
              <a:rPr sz="1500" spc="1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starts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40" dirty="0">
                <a:latin typeface="Calibri"/>
                <a:cs typeface="Calibri"/>
              </a:rPr>
              <a:t>Police </a:t>
            </a:r>
            <a:r>
              <a:rPr sz="1500" dirty="0">
                <a:latin typeface="Calibri"/>
                <a:cs typeface="Calibri"/>
              </a:rPr>
              <a:t>“all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clear”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60" dirty="0">
                <a:latin typeface="Calibri"/>
                <a:cs typeface="Calibri"/>
              </a:rPr>
              <a:t>Cyclists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start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north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to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south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28895" y="1142428"/>
            <a:ext cx="33502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85" dirty="0">
                <a:solidFill>
                  <a:srgbClr val="000000"/>
                </a:solidFill>
                <a:latin typeface="Calibri"/>
                <a:cs typeface="Calibri"/>
              </a:rPr>
              <a:t>7:00am:</a:t>
            </a:r>
            <a:r>
              <a:rPr sz="1550" b="1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50" spc="85" dirty="0">
                <a:solidFill>
                  <a:srgbClr val="000000"/>
                </a:solidFill>
                <a:latin typeface="Calibri"/>
                <a:cs typeface="Calibri"/>
              </a:rPr>
              <a:t>Vendor</a:t>
            </a:r>
            <a:r>
              <a:rPr sz="155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50" spc="8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55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50" spc="50" dirty="0">
                <a:solidFill>
                  <a:srgbClr val="000000"/>
                </a:solidFill>
                <a:latin typeface="Calibri"/>
                <a:cs typeface="Calibri"/>
              </a:rPr>
              <a:t>Exhibitor</a:t>
            </a:r>
            <a:r>
              <a:rPr sz="155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50" spc="75" dirty="0">
                <a:solidFill>
                  <a:srgbClr val="000000"/>
                </a:solidFill>
                <a:latin typeface="Calibri"/>
                <a:cs typeface="Calibri"/>
              </a:rPr>
              <a:t>Set-up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25"/>
              </a:spcBef>
            </a:pPr>
            <a:r>
              <a:rPr spc="105" dirty="0"/>
              <a:t>8:00am:</a:t>
            </a:r>
            <a:r>
              <a:rPr spc="10" dirty="0"/>
              <a:t> </a:t>
            </a:r>
            <a:r>
              <a:rPr spc="90" dirty="0"/>
              <a:t>Festival</a:t>
            </a:r>
            <a:r>
              <a:rPr spc="85" dirty="0"/>
              <a:t> </a:t>
            </a:r>
            <a:r>
              <a:rPr spc="105" dirty="0"/>
              <a:t>Opens</a:t>
            </a:r>
          </a:p>
          <a:p>
            <a:pPr marL="125095">
              <a:lnSpc>
                <a:spcPct val="100000"/>
              </a:lnSpc>
              <a:spcBef>
                <a:spcPts val="1420"/>
              </a:spcBef>
            </a:pPr>
            <a:r>
              <a:rPr sz="1500" dirty="0"/>
              <a:t>11:30am:</a:t>
            </a:r>
            <a:r>
              <a:rPr sz="1500" spc="35" dirty="0"/>
              <a:t> </a:t>
            </a:r>
            <a:r>
              <a:rPr sz="1500" spc="55" dirty="0"/>
              <a:t>Festival</a:t>
            </a:r>
            <a:r>
              <a:rPr sz="1500" spc="120" dirty="0"/>
              <a:t> </a:t>
            </a:r>
            <a:r>
              <a:rPr sz="1500" spc="55" dirty="0"/>
              <a:t>Breakdown</a:t>
            </a:r>
            <a:r>
              <a:rPr sz="1500" spc="75" dirty="0"/>
              <a:t> </a:t>
            </a:r>
            <a:r>
              <a:rPr sz="1500" spc="70" dirty="0"/>
              <a:t>begins</a:t>
            </a:r>
            <a:endParaRPr sz="1500"/>
          </a:p>
          <a:p>
            <a:pPr marL="125095">
              <a:lnSpc>
                <a:spcPts val="1689"/>
              </a:lnSpc>
              <a:spcBef>
                <a:spcPts val="1505"/>
              </a:spcBef>
            </a:pPr>
            <a:r>
              <a:rPr sz="1500" spc="60" dirty="0"/>
              <a:t>12:00</a:t>
            </a:r>
            <a:r>
              <a:rPr sz="1500" spc="45" dirty="0"/>
              <a:t> </a:t>
            </a:r>
            <a:r>
              <a:rPr sz="1500" spc="70" dirty="0"/>
              <a:t>pm</a:t>
            </a:r>
            <a:r>
              <a:rPr sz="1500" spc="55" dirty="0"/>
              <a:t> </a:t>
            </a:r>
            <a:r>
              <a:rPr sz="1500" b="0" spc="135" dirty="0">
                <a:latin typeface="Calibri"/>
                <a:cs typeface="Calibri"/>
              </a:rPr>
              <a:t>–</a:t>
            </a:r>
            <a:r>
              <a:rPr sz="1500" b="0" spc="85" dirty="0">
                <a:latin typeface="Calibri"/>
                <a:cs typeface="Calibri"/>
              </a:rPr>
              <a:t> </a:t>
            </a:r>
            <a:r>
              <a:rPr sz="1500" b="0" spc="80" dirty="0">
                <a:latin typeface="Calibri"/>
                <a:cs typeface="Calibri"/>
              </a:rPr>
              <a:t>Car</a:t>
            </a:r>
            <a:r>
              <a:rPr sz="1500" b="0" spc="110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traffic</a:t>
            </a:r>
            <a:r>
              <a:rPr sz="1500" b="0" spc="85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fully</a:t>
            </a:r>
            <a:r>
              <a:rPr sz="1500" b="0" spc="95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restored</a:t>
            </a:r>
            <a:r>
              <a:rPr sz="1500" b="0" spc="120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to</a:t>
            </a:r>
            <a:r>
              <a:rPr sz="1500" b="0" spc="45" dirty="0">
                <a:latin typeface="Calibri"/>
                <a:cs typeface="Calibri"/>
              </a:rPr>
              <a:t> </a:t>
            </a:r>
            <a:r>
              <a:rPr sz="1500" b="0" spc="70" dirty="0">
                <a:latin typeface="Calibri"/>
                <a:cs typeface="Calibri"/>
              </a:rPr>
              <a:t>Lake</a:t>
            </a:r>
            <a:endParaRPr sz="1500">
              <a:latin typeface="Calibri"/>
              <a:cs typeface="Calibri"/>
            </a:endParaRPr>
          </a:p>
          <a:p>
            <a:pPr marL="125095">
              <a:lnSpc>
                <a:spcPts val="1689"/>
              </a:lnSpc>
            </a:pPr>
            <a:r>
              <a:rPr sz="1500" b="0" spc="70" dirty="0">
                <a:latin typeface="Calibri"/>
                <a:cs typeface="Calibri"/>
              </a:rPr>
              <a:t>Shore</a:t>
            </a:r>
            <a:r>
              <a:rPr sz="1500" b="0" spc="30" dirty="0">
                <a:latin typeface="Calibri"/>
                <a:cs typeface="Calibri"/>
              </a:rPr>
              <a:t> </a:t>
            </a:r>
            <a:r>
              <a:rPr sz="1500" b="0" spc="-10" dirty="0">
                <a:latin typeface="Calibri"/>
                <a:cs typeface="Calibri"/>
              </a:rPr>
              <a:t>Drive</a:t>
            </a:r>
            <a:endParaRPr sz="1500">
              <a:latin typeface="Calibri"/>
              <a:cs typeface="Calibri"/>
            </a:endParaRPr>
          </a:p>
          <a:p>
            <a:pPr marL="582295" marR="55880">
              <a:lnSpc>
                <a:spcPct val="90500"/>
              </a:lnSpc>
              <a:spcBef>
                <a:spcPts val="1600"/>
              </a:spcBef>
            </a:pPr>
            <a:r>
              <a:rPr sz="1500" spc="-75" dirty="0"/>
              <a:t>**11:30</a:t>
            </a:r>
            <a:r>
              <a:rPr sz="1500" spc="80" dirty="0"/>
              <a:t> </a:t>
            </a:r>
            <a:r>
              <a:rPr sz="1500" dirty="0"/>
              <a:t>-</a:t>
            </a:r>
            <a:r>
              <a:rPr sz="1500" spc="80" dirty="0"/>
              <a:t> </a:t>
            </a:r>
            <a:r>
              <a:rPr sz="1500" dirty="0"/>
              <a:t>12:30</a:t>
            </a:r>
            <a:r>
              <a:rPr sz="1500" spc="35" dirty="0"/>
              <a:t> </a:t>
            </a:r>
            <a:r>
              <a:rPr sz="1500" spc="70" dirty="0"/>
              <a:t>pm</a:t>
            </a:r>
            <a:r>
              <a:rPr sz="1500" spc="85" dirty="0"/>
              <a:t> </a:t>
            </a:r>
            <a:r>
              <a:rPr sz="1500" b="0" spc="135" dirty="0">
                <a:latin typeface="Calibri"/>
                <a:cs typeface="Calibri"/>
              </a:rPr>
              <a:t>–</a:t>
            </a:r>
            <a:r>
              <a:rPr sz="1500" b="0" spc="75" dirty="0">
                <a:latin typeface="Calibri"/>
                <a:cs typeface="Calibri"/>
              </a:rPr>
              <a:t> </a:t>
            </a:r>
            <a:r>
              <a:rPr sz="1500" b="0" spc="100" dirty="0">
                <a:latin typeface="Calibri"/>
                <a:cs typeface="Calibri"/>
              </a:rPr>
              <a:t>Jackson</a:t>
            </a:r>
            <a:r>
              <a:rPr sz="1500" b="0" spc="70" dirty="0">
                <a:latin typeface="Calibri"/>
                <a:cs typeface="Calibri"/>
              </a:rPr>
              <a:t> </a:t>
            </a:r>
            <a:r>
              <a:rPr sz="1500" b="0" spc="-10" dirty="0">
                <a:latin typeface="Calibri"/>
                <a:cs typeface="Calibri"/>
              </a:rPr>
              <a:t>remains </a:t>
            </a:r>
            <a:r>
              <a:rPr sz="1500" b="0" spc="70" dirty="0">
                <a:latin typeface="Calibri"/>
                <a:cs typeface="Calibri"/>
              </a:rPr>
              <a:t>closed</a:t>
            </a:r>
            <a:r>
              <a:rPr sz="1500" b="0" spc="20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to</a:t>
            </a:r>
            <a:r>
              <a:rPr sz="1500" b="0" spc="110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car</a:t>
            </a:r>
            <a:r>
              <a:rPr sz="1500" b="0" spc="95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traffic</a:t>
            </a:r>
            <a:r>
              <a:rPr sz="1500" b="0" spc="70" dirty="0">
                <a:latin typeface="Calibri"/>
                <a:cs typeface="Calibri"/>
              </a:rPr>
              <a:t> </a:t>
            </a:r>
            <a:r>
              <a:rPr sz="1500" b="0" spc="35" dirty="0">
                <a:latin typeface="Calibri"/>
                <a:cs typeface="Calibri"/>
              </a:rPr>
              <a:t>between </a:t>
            </a:r>
            <a:r>
              <a:rPr sz="1500" b="0" spc="60" dirty="0">
                <a:latin typeface="Calibri"/>
                <a:cs typeface="Calibri"/>
              </a:rPr>
              <a:t>Columbus</a:t>
            </a:r>
            <a:r>
              <a:rPr sz="1500" b="0" spc="160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and</a:t>
            </a:r>
            <a:r>
              <a:rPr sz="1500" b="0" spc="140" dirty="0">
                <a:latin typeface="Calibri"/>
                <a:cs typeface="Calibri"/>
              </a:rPr>
              <a:t> </a:t>
            </a:r>
            <a:r>
              <a:rPr sz="1500" b="0" spc="90" dirty="0">
                <a:latin typeface="Calibri"/>
                <a:cs typeface="Calibri"/>
              </a:rPr>
              <a:t>Lake</a:t>
            </a:r>
            <a:r>
              <a:rPr sz="1500" b="0" spc="75" dirty="0">
                <a:latin typeface="Calibri"/>
                <a:cs typeface="Calibri"/>
              </a:rPr>
              <a:t> </a:t>
            </a:r>
            <a:r>
              <a:rPr sz="1500" b="0" spc="70" dirty="0">
                <a:latin typeface="Calibri"/>
                <a:cs typeface="Calibri"/>
              </a:rPr>
              <a:t>Shore</a:t>
            </a:r>
            <a:r>
              <a:rPr sz="1500" b="0" spc="170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Drive</a:t>
            </a:r>
            <a:r>
              <a:rPr sz="1500" b="0" spc="80" dirty="0">
                <a:latin typeface="Calibri"/>
                <a:cs typeface="Calibri"/>
              </a:rPr>
              <a:t> </a:t>
            </a:r>
            <a:r>
              <a:rPr sz="1500" b="0" spc="-25" dirty="0">
                <a:latin typeface="Calibri"/>
                <a:cs typeface="Calibri"/>
              </a:rPr>
              <a:t>for </a:t>
            </a:r>
            <a:r>
              <a:rPr sz="1500" b="0" spc="60" dirty="0">
                <a:latin typeface="Calibri"/>
                <a:cs typeface="Calibri"/>
              </a:rPr>
              <a:t>Bike</a:t>
            </a:r>
            <a:r>
              <a:rPr sz="1500" b="0" spc="204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the</a:t>
            </a:r>
            <a:r>
              <a:rPr sz="1500" b="0" spc="114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Drive</a:t>
            </a:r>
            <a:r>
              <a:rPr sz="1500" b="0" spc="204" dirty="0">
                <a:latin typeface="Calibri"/>
                <a:cs typeface="Calibri"/>
              </a:rPr>
              <a:t> </a:t>
            </a:r>
            <a:r>
              <a:rPr sz="1500" b="0" dirty="0">
                <a:latin typeface="Calibri"/>
                <a:cs typeface="Calibri"/>
              </a:rPr>
              <a:t>Post-</a:t>
            </a:r>
            <a:r>
              <a:rPr sz="1500" b="0" spc="55" dirty="0">
                <a:latin typeface="Calibri"/>
                <a:cs typeface="Calibri"/>
              </a:rPr>
              <a:t>Ride</a:t>
            </a:r>
            <a:r>
              <a:rPr sz="1500" b="0" spc="210" dirty="0">
                <a:latin typeface="Calibri"/>
                <a:cs typeface="Calibri"/>
              </a:rPr>
              <a:t> </a:t>
            </a:r>
            <a:r>
              <a:rPr sz="1500" b="0" spc="-10" dirty="0">
                <a:latin typeface="Calibri"/>
                <a:cs typeface="Calibri"/>
              </a:rPr>
              <a:t>Festival</a:t>
            </a:r>
            <a:endParaRPr sz="1500">
              <a:latin typeface="Calibri"/>
              <a:cs typeface="Calibri"/>
            </a:endParaRPr>
          </a:p>
          <a:p>
            <a:pPr marL="125095">
              <a:lnSpc>
                <a:spcPts val="1725"/>
              </a:lnSpc>
              <a:spcBef>
                <a:spcPts val="1430"/>
              </a:spcBef>
            </a:pPr>
            <a:r>
              <a:rPr sz="1500" dirty="0"/>
              <a:t>12:30p-</a:t>
            </a:r>
            <a:r>
              <a:rPr sz="1500" spc="50" dirty="0"/>
              <a:t>All</a:t>
            </a:r>
            <a:r>
              <a:rPr sz="1500" spc="210" dirty="0"/>
              <a:t> </a:t>
            </a:r>
            <a:r>
              <a:rPr sz="1500" dirty="0"/>
              <a:t>streets</a:t>
            </a:r>
            <a:r>
              <a:rPr sz="1500" spc="270" dirty="0"/>
              <a:t> </a:t>
            </a:r>
            <a:r>
              <a:rPr sz="1500" dirty="0"/>
              <a:t>returned</a:t>
            </a:r>
            <a:r>
              <a:rPr sz="1500" spc="240" dirty="0"/>
              <a:t> </a:t>
            </a:r>
            <a:r>
              <a:rPr sz="1500" dirty="0"/>
              <a:t>to</a:t>
            </a:r>
            <a:r>
              <a:rPr sz="1500" spc="165" dirty="0"/>
              <a:t> </a:t>
            </a:r>
            <a:r>
              <a:rPr sz="1500" spc="55" dirty="0"/>
              <a:t>regular</a:t>
            </a:r>
            <a:r>
              <a:rPr sz="1500" spc="195" dirty="0"/>
              <a:t> </a:t>
            </a:r>
            <a:r>
              <a:rPr sz="1500" spc="40" dirty="0"/>
              <a:t>car</a:t>
            </a:r>
            <a:endParaRPr sz="1500"/>
          </a:p>
          <a:p>
            <a:pPr marL="12700">
              <a:lnSpc>
                <a:spcPts val="1725"/>
              </a:lnSpc>
            </a:pPr>
            <a:r>
              <a:rPr sz="1500" u="heavy" spc="100" dirty="0">
                <a:uFill>
                  <a:solidFill>
                    <a:srgbClr val="FFFFFF"/>
                  </a:solidFill>
                </a:uFill>
              </a:rPr>
              <a:t>  </a:t>
            </a:r>
            <a:r>
              <a:rPr sz="1500" u="heavy" spc="-10" dirty="0">
                <a:uFill>
                  <a:solidFill>
                    <a:srgbClr val="FFFFFF"/>
                  </a:solidFill>
                </a:uFill>
              </a:rPr>
              <a:t>traff</a:t>
            </a:r>
            <a:r>
              <a:rPr sz="1500" u="none" spc="-10" dirty="0"/>
              <a:t>ic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180975"/>
            <a:ext cx="7886700" cy="7524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975"/>
              </a:spcBef>
            </a:pPr>
            <a:r>
              <a:rPr sz="2900" spc="60" dirty="0">
                <a:solidFill>
                  <a:srgbClr val="1F1F1E"/>
                </a:solidFill>
              </a:rPr>
              <a:t>Safety</a:t>
            </a:r>
            <a:r>
              <a:rPr sz="2900" spc="-135" dirty="0">
                <a:solidFill>
                  <a:srgbClr val="1F1F1E"/>
                </a:solidFill>
              </a:rPr>
              <a:t> </a:t>
            </a:r>
            <a:r>
              <a:rPr sz="2900" spc="100" dirty="0">
                <a:solidFill>
                  <a:srgbClr val="1F1F1E"/>
                </a:solidFill>
              </a:rPr>
              <a:t>and</a:t>
            </a:r>
            <a:r>
              <a:rPr sz="2900" spc="-145" dirty="0">
                <a:solidFill>
                  <a:srgbClr val="1F1F1E"/>
                </a:solidFill>
              </a:rPr>
              <a:t> </a:t>
            </a:r>
            <a:r>
              <a:rPr sz="2900" spc="40" dirty="0">
                <a:solidFill>
                  <a:srgbClr val="1F1F1E"/>
                </a:solidFill>
              </a:rPr>
              <a:t>Security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865187" y="1376362"/>
            <a:ext cx="7825740" cy="143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2900" marR="5080" indent="-330835">
              <a:lnSpc>
                <a:spcPct val="119200"/>
              </a:lnSpc>
              <a:spcBef>
                <a:spcPts val="130"/>
              </a:spcBef>
              <a:buClr>
                <a:srgbClr val="000000"/>
              </a:buClr>
              <a:buFont typeface="Times New Roman"/>
              <a:buChar char="●"/>
              <a:tabLst>
                <a:tab pos="342900" algn="l"/>
              </a:tabLst>
            </a:pP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EAS</a:t>
            </a:r>
            <a:r>
              <a:rPr sz="1550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(Event</a:t>
            </a:r>
            <a:r>
              <a:rPr sz="1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Alert</a:t>
            </a:r>
            <a:r>
              <a:rPr sz="1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Palatino Linotype"/>
                <a:cs typeface="Palatino Linotype"/>
              </a:rPr>
              <a:t>System</a:t>
            </a:r>
            <a:r>
              <a:rPr sz="15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300" dirty="0">
                <a:solidFill>
                  <a:srgbClr val="FFFFFF"/>
                </a:solidFill>
                <a:latin typeface="Palatino Linotype"/>
                <a:cs typeface="Palatino Linotype"/>
              </a:rPr>
              <a:t>–</a:t>
            </a:r>
            <a:r>
              <a:rPr sz="1550" spc="9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color</a:t>
            </a:r>
            <a:r>
              <a:rPr sz="1550" spc="1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coded</a:t>
            </a:r>
            <a:r>
              <a:rPr sz="1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flags)</a:t>
            </a:r>
            <a:r>
              <a:rPr sz="1550" spc="9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300" dirty="0">
                <a:latin typeface="Palatino Linotype"/>
                <a:cs typeface="Palatino Linotype"/>
              </a:rPr>
              <a:t>–</a:t>
            </a:r>
            <a:r>
              <a:rPr sz="1550" spc="9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used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by</a:t>
            </a:r>
            <a:r>
              <a:rPr sz="1550" spc="10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the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Marathon</a:t>
            </a:r>
            <a:r>
              <a:rPr sz="1550" spc="140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and </a:t>
            </a:r>
            <a:r>
              <a:rPr sz="1550" spc="65" dirty="0">
                <a:latin typeface="Palatino Linotype"/>
                <a:cs typeface="Palatino Linotype"/>
              </a:rPr>
              <a:t>other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major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events.</a:t>
            </a:r>
            <a:r>
              <a:rPr sz="1550" spc="-1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12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70" dirty="0">
                <a:latin typeface="Palatino Linotype"/>
                <a:cs typeface="Palatino Linotype"/>
              </a:rPr>
              <a:t>flag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spc="105" dirty="0">
                <a:latin typeface="Palatino Linotype"/>
                <a:cs typeface="Palatino Linotype"/>
              </a:rPr>
              <a:t>systems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spread</a:t>
            </a:r>
            <a:r>
              <a:rPr sz="1550" spc="40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across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event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-225" dirty="0">
                <a:latin typeface="Palatino Linotype"/>
                <a:cs typeface="Palatino Linotype"/>
              </a:rPr>
              <a:t>&amp;</a:t>
            </a:r>
            <a:r>
              <a:rPr sz="1550" spc="-20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festival.</a:t>
            </a:r>
            <a:r>
              <a:rPr sz="1550" spc="70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We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are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also </a:t>
            </a:r>
            <a:r>
              <a:rPr sz="1550" spc="85" dirty="0">
                <a:latin typeface="Palatino Linotype"/>
                <a:cs typeface="Palatino Linotype"/>
              </a:rPr>
              <a:t>implementing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airhorns.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3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short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85" dirty="0">
                <a:latin typeface="Palatino Linotype"/>
                <a:cs typeface="Palatino Linotype"/>
              </a:rPr>
              <a:t>blasts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will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alert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all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to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tune</a:t>
            </a:r>
            <a:r>
              <a:rPr sz="1550" spc="85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into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Zello/texts</a:t>
            </a:r>
            <a:endParaRPr sz="1550">
              <a:latin typeface="Palatino Linotype"/>
              <a:cs typeface="Palatino Linotype"/>
            </a:endParaRPr>
          </a:p>
          <a:p>
            <a:pPr marL="342900" marR="256540" indent="-330835">
              <a:lnSpc>
                <a:spcPts val="2260"/>
              </a:lnSpc>
              <a:spcBef>
                <a:spcPts val="20"/>
              </a:spcBef>
              <a:buClr>
                <a:srgbClr val="000000"/>
              </a:buClr>
              <a:buFont typeface="Times New Roman"/>
              <a:buChar char="●"/>
              <a:tabLst>
                <a:tab pos="342900" algn="l"/>
              </a:tabLst>
            </a:pPr>
            <a:r>
              <a:rPr sz="1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Security</a:t>
            </a:r>
            <a:r>
              <a:rPr sz="1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Palatino Linotype"/>
                <a:cs typeface="Palatino Linotype"/>
              </a:rPr>
              <a:t>Presence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300" dirty="0">
                <a:latin typeface="Palatino Linotype"/>
                <a:cs typeface="Palatino Linotype"/>
              </a:rPr>
              <a:t>–</a:t>
            </a:r>
            <a:r>
              <a:rPr sz="1550" spc="7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If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you</a:t>
            </a:r>
            <a:r>
              <a:rPr sz="1550" spc="11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encounter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a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rowdy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or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85" dirty="0">
                <a:latin typeface="Palatino Linotype"/>
                <a:cs typeface="Palatino Linotype"/>
              </a:rPr>
              <a:t>unsafe</a:t>
            </a:r>
            <a:r>
              <a:rPr sz="1550" spc="10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participant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you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100" dirty="0">
                <a:latin typeface="Palatino Linotype"/>
                <a:cs typeface="Palatino Linotype"/>
              </a:rPr>
              <a:t>can </a:t>
            </a:r>
            <a:r>
              <a:rPr sz="1550" spc="75" dirty="0">
                <a:latin typeface="Palatino Linotype"/>
                <a:cs typeface="Palatino Linotype"/>
              </a:rPr>
              <a:t>alert</a:t>
            </a:r>
            <a:r>
              <a:rPr sz="1550" spc="65" dirty="0">
                <a:latin typeface="Palatino Linotype"/>
                <a:cs typeface="Palatino Linotype"/>
              </a:rPr>
              <a:t> nearby</a:t>
            </a:r>
            <a:r>
              <a:rPr sz="1550" spc="95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Security</a:t>
            </a:r>
            <a:r>
              <a:rPr sz="1550" spc="10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or</a:t>
            </a:r>
            <a:r>
              <a:rPr sz="1550" spc="45" dirty="0">
                <a:latin typeface="Palatino Linotype"/>
                <a:cs typeface="Palatino Linotype"/>
              </a:rPr>
              <a:t> </a:t>
            </a:r>
            <a:r>
              <a:rPr sz="1550" spc="105" dirty="0">
                <a:latin typeface="Palatino Linotype"/>
                <a:cs typeface="Palatino Linotype"/>
              </a:rPr>
              <a:t>ask</a:t>
            </a:r>
            <a:r>
              <a:rPr sz="1550" spc="9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your</a:t>
            </a:r>
            <a:r>
              <a:rPr sz="1550" spc="45" dirty="0">
                <a:latin typeface="Palatino Linotype"/>
                <a:cs typeface="Palatino Linotype"/>
              </a:rPr>
              <a:t> </a:t>
            </a:r>
            <a:r>
              <a:rPr sz="1550" spc="100" dirty="0">
                <a:latin typeface="Palatino Linotype"/>
                <a:cs typeface="Palatino Linotype"/>
              </a:rPr>
              <a:t>manager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to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call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(via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Zello)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for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security</a:t>
            </a:r>
            <a:endParaRPr sz="155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2933700"/>
            <a:ext cx="4572000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" y="1240281"/>
            <a:ext cx="6904990" cy="37830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550"/>
              </a:spcBef>
              <a:buSzPct val="90000"/>
              <a:buFont typeface="Trebuchet MS"/>
              <a:buChar char="•"/>
              <a:tabLst>
                <a:tab pos="352425" algn="l"/>
              </a:tabLst>
            </a:pPr>
            <a:r>
              <a:rPr sz="2000" spc="275" dirty="0">
                <a:latin typeface="Trebuchet MS"/>
                <a:cs typeface="Trebuchet MS"/>
              </a:rPr>
              <a:t>We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are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excited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spc="145" dirty="0">
                <a:latin typeface="Trebuchet MS"/>
                <a:cs typeface="Trebuchet MS"/>
              </a:rPr>
              <a:t>Welcome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back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78909C"/>
                </a:solidFill>
                <a:latin typeface="Trebuchet MS"/>
                <a:cs typeface="Trebuchet MS"/>
              </a:rPr>
              <a:t>Cafe</a:t>
            </a:r>
            <a:r>
              <a:rPr sz="2000" b="1" spc="-45" dirty="0">
                <a:solidFill>
                  <a:srgbClr val="78909C"/>
                </a:solidFill>
                <a:latin typeface="Trebuchet MS"/>
                <a:cs typeface="Trebuchet MS"/>
              </a:rPr>
              <a:t> </a:t>
            </a:r>
            <a:r>
              <a:rPr sz="2000" b="1" spc="65" dirty="0">
                <a:solidFill>
                  <a:srgbClr val="78909C"/>
                </a:solidFill>
                <a:latin typeface="Trebuchet MS"/>
                <a:cs typeface="Trebuchet MS"/>
              </a:rPr>
              <a:t>Tola</a:t>
            </a:r>
            <a:r>
              <a:rPr sz="2000" b="1" spc="60" dirty="0">
                <a:solidFill>
                  <a:srgbClr val="78909C"/>
                </a:solidFill>
                <a:latin typeface="Trebuchet MS"/>
                <a:cs typeface="Trebuchet MS"/>
              </a:rPr>
              <a:t>!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605" y="1760172"/>
            <a:ext cx="7165340" cy="1762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365"/>
              </a:spcBef>
              <a:buSzPct val="90000"/>
              <a:buChar char="•"/>
              <a:tabLst>
                <a:tab pos="352425" algn="l"/>
              </a:tabLst>
            </a:pPr>
            <a:r>
              <a:rPr sz="2000" spc="140" dirty="0">
                <a:latin typeface="Trebuchet MS"/>
                <a:cs typeface="Trebuchet MS"/>
              </a:rPr>
              <a:t>DJ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instead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live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band</a:t>
            </a:r>
            <a:endParaRPr sz="2000" dirty="0">
              <a:latin typeface="Trebuchet MS"/>
              <a:cs typeface="Trebuchet MS"/>
            </a:endParaRPr>
          </a:p>
          <a:p>
            <a:pPr marL="352425" marR="481965" indent="-340360">
              <a:lnSpc>
                <a:spcPct val="119000"/>
              </a:lnSpc>
              <a:buSzPct val="90000"/>
              <a:buChar char="•"/>
              <a:tabLst>
                <a:tab pos="352425" algn="l"/>
              </a:tabLst>
            </a:pPr>
            <a:r>
              <a:rPr sz="2000" spc="125" dirty="0">
                <a:latin typeface="Trebuchet MS"/>
                <a:cs typeface="Trebuchet MS"/>
              </a:rPr>
              <a:t>Day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of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Registration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and</a:t>
            </a:r>
            <a:r>
              <a:rPr sz="2000" dirty="0">
                <a:latin typeface="Trebuchet MS"/>
                <a:cs typeface="Trebuchet MS"/>
              </a:rPr>
              <a:t> Shirt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Tents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are </a:t>
            </a:r>
            <a:r>
              <a:rPr sz="2000" spc="65" dirty="0">
                <a:latin typeface="Trebuchet MS"/>
                <a:cs typeface="Trebuchet MS"/>
              </a:rPr>
              <a:t>located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the </a:t>
            </a:r>
            <a:r>
              <a:rPr sz="2000" spc="-10" dirty="0">
                <a:latin typeface="Trebuchet MS"/>
                <a:cs typeface="Trebuchet MS"/>
              </a:rPr>
              <a:t>bandshell.</a:t>
            </a:r>
            <a:endParaRPr sz="2000" dirty="0">
              <a:latin typeface="Trebuchet MS"/>
              <a:cs typeface="Trebuchet MS"/>
            </a:endParaRPr>
          </a:p>
          <a:p>
            <a:pPr marL="352425" marR="5080" indent="-340360">
              <a:lnSpc>
                <a:spcPts val="2850"/>
              </a:lnSpc>
              <a:spcBef>
                <a:spcPts val="40"/>
              </a:spcBef>
              <a:buSzPct val="90000"/>
              <a:buChar char="•"/>
              <a:tabLst>
                <a:tab pos="352425" algn="l"/>
              </a:tabLst>
            </a:pPr>
            <a:r>
              <a:rPr sz="2000" spc="165" dirty="0">
                <a:latin typeface="Trebuchet MS"/>
                <a:cs typeface="Trebuchet MS"/>
              </a:rPr>
              <a:t>DAT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105" dirty="0">
                <a:latin typeface="Trebuchet MS"/>
                <a:cs typeface="Trebuchet MS"/>
              </a:rPr>
              <a:t>Donuts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will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125" dirty="0">
                <a:latin typeface="Trebuchet MS"/>
                <a:cs typeface="Trebuchet MS"/>
              </a:rPr>
              <a:t>be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85" dirty="0">
                <a:latin typeface="Trebuchet MS"/>
                <a:cs typeface="Trebuchet MS"/>
              </a:rPr>
              <a:t>donut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90" dirty="0">
                <a:latin typeface="Trebuchet MS"/>
                <a:cs typeface="Trebuchet MS"/>
              </a:rPr>
              <a:t>vendor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again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this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year!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85" dirty="0">
                <a:latin typeface="Trebuchet MS"/>
                <a:cs typeface="Trebuchet MS"/>
              </a:rPr>
              <a:t>For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25" dirty="0">
                <a:latin typeface="Trebuchet MS"/>
                <a:cs typeface="Trebuchet MS"/>
              </a:rPr>
              <a:t>the </a:t>
            </a:r>
            <a:r>
              <a:rPr sz="2000" dirty="0">
                <a:latin typeface="Trebuchet MS"/>
                <a:cs typeface="Trebuchet MS"/>
              </a:rPr>
              <a:t>entire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route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and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Festival!!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7250" y="95250"/>
            <a:ext cx="7429500" cy="6953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110"/>
              </a:spcBef>
            </a:pPr>
            <a:r>
              <a:rPr sz="2400" dirty="0">
                <a:solidFill>
                  <a:srgbClr val="5F7C8A"/>
                </a:solidFill>
              </a:rPr>
              <a:t>Festival</a:t>
            </a:r>
            <a:r>
              <a:rPr sz="2400" spc="-50" dirty="0">
                <a:solidFill>
                  <a:srgbClr val="5F7C8A"/>
                </a:solidFill>
              </a:rPr>
              <a:t> </a:t>
            </a:r>
            <a:r>
              <a:rPr sz="2400" spc="70" dirty="0">
                <a:solidFill>
                  <a:srgbClr val="5F7C8A"/>
                </a:solidFill>
              </a:rPr>
              <a:t>Facts</a:t>
            </a:r>
            <a:r>
              <a:rPr sz="2400" spc="-105" dirty="0">
                <a:solidFill>
                  <a:srgbClr val="5F7C8A"/>
                </a:solidFill>
              </a:rPr>
              <a:t> </a:t>
            </a:r>
            <a:r>
              <a:rPr sz="2400" spc="105" dirty="0">
                <a:solidFill>
                  <a:srgbClr val="5F7C8A"/>
                </a:solidFill>
              </a:rPr>
              <a:t>and</a:t>
            </a:r>
            <a:r>
              <a:rPr sz="2400" spc="-65" dirty="0">
                <a:solidFill>
                  <a:srgbClr val="5F7C8A"/>
                </a:solidFill>
              </a:rPr>
              <a:t> </a:t>
            </a:r>
            <a:r>
              <a:rPr sz="2400" spc="120" dirty="0">
                <a:solidFill>
                  <a:srgbClr val="5F7C8A"/>
                </a:solidFill>
              </a:rPr>
              <a:t>Changes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25" y="114300"/>
            <a:ext cx="5429250" cy="6762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225"/>
              </a:spcBef>
            </a:pPr>
            <a:r>
              <a:rPr sz="2100" b="1" spc="75" dirty="0">
                <a:solidFill>
                  <a:srgbClr val="455A63"/>
                </a:solidFill>
                <a:latin typeface="Trebuchet MS"/>
                <a:cs typeface="Trebuchet MS"/>
              </a:rPr>
              <a:t>E-</a:t>
            </a:r>
            <a:r>
              <a:rPr sz="2100" b="1" dirty="0">
                <a:solidFill>
                  <a:srgbClr val="455A63"/>
                </a:solidFill>
                <a:latin typeface="Trebuchet MS"/>
                <a:cs typeface="Trebuchet MS"/>
              </a:rPr>
              <a:t>Tickets</a:t>
            </a:r>
            <a:r>
              <a:rPr sz="2100" b="1" spc="-90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55A63"/>
                </a:solidFill>
                <a:latin typeface="Trebuchet MS"/>
                <a:cs typeface="Trebuchet MS"/>
              </a:rPr>
              <a:t>&amp;</a:t>
            </a:r>
            <a:r>
              <a:rPr sz="2100" b="1" spc="-10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455A63"/>
                </a:solidFill>
                <a:latin typeface="Trebuchet MS"/>
                <a:cs typeface="Trebuchet MS"/>
              </a:rPr>
              <a:t>T-</a:t>
            </a:r>
            <a:r>
              <a:rPr sz="2100" b="1" spc="-20" dirty="0">
                <a:solidFill>
                  <a:srgbClr val="455A63"/>
                </a:solidFill>
                <a:latin typeface="Trebuchet MS"/>
                <a:cs typeface="Trebuchet MS"/>
              </a:rPr>
              <a:t>shirt</a:t>
            </a:r>
            <a:r>
              <a:rPr sz="2100" b="1" spc="-80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55A63"/>
                </a:solidFill>
                <a:latin typeface="Trebuchet MS"/>
                <a:cs typeface="Trebuchet MS"/>
              </a:rPr>
              <a:t>Pick</a:t>
            </a:r>
            <a:r>
              <a:rPr sz="2100" b="1" spc="-75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455A63"/>
                </a:solidFill>
                <a:latin typeface="Trebuchet MS"/>
                <a:cs typeface="Trebuchet MS"/>
              </a:rPr>
              <a:t>Up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03" y="971550"/>
            <a:ext cx="4141694" cy="3200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1659" y="290449"/>
            <a:ext cx="2306320" cy="17360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0"/>
              </a:spcBef>
            </a:pPr>
            <a:r>
              <a:rPr sz="1550" b="1" spc="55" dirty="0">
                <a:latin typeface="Trebuchet MS"/>
                <a:cs typeface="Trebuchet MS"/>
              </a:rPr>
              <a:t>T-</a:t>
            </a:r>
            <a:r>
              <a:rPr sz="1550" b="1" dirty="0">
                <a:latin typeface="Trebuchet MS"/>
                <a:cs typeface="Trebuchet MS"/>
              </a:rPr>
              <a:t>Shirts,</a:t>
            </a:r>
            <a:r>
              <a:rPr sz="1550" b="1" spc="-5" dirty="0">
                <a:latin typeface="Trebuchet MS"/>
                <a:cs typeface="Trebuchet MS"/>
              </a:rPr>
              <a:t> </a:t>
            </a:r>
            <a:r>
              <a:rPr sz="1550" b="1" spc="70" dirty="0">
                <a:latin typeface="Trebuchet MS"/>
                <a:cs typeface="Trebuchet MS"/>
              </a:rPr>
              <a:t>Challenge </a:t>
            </a:r>
            <a:r>
              <a:rPr sz="1550" b="1" spc="100" dirty="0">
                <a:latin typeface="Trebuchet MS"/>
                <a:cs typeface="Trebuchet MS"/>
              </a:rPr>
              <a:t>medals</a:t>
            </a:r>
            <a:r>
              <a:rPr sz="1550" b="1" spc="-10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&amp; ride</a:t>
            </a:r>
            <a:r>
              <a:rPr sz="1550" b="1" spc="-35" dirty="0">
                <a:latin typeface="Trebuchet MS"/>
                <a:cs typeface="Trebuchet MS"/>
              </a:rPr>
              <a:t> </a:t>
            </a:r>
            <a:r>
              <a:rPr sz="1550" b="1" spc="85" dirty="0">
                <a:latin typeface="Trebuchet MS"/>
                <a:cs typeface="Trebuchet MS"/>
              </a:rPr>
              <a:t>guides </a:t>
            </a:r>
            <a:r>
              <a:rPr sz="1550" b="1" spc="65" dirty="0">
                <a:latin typeface="Trebuchet MS"/>
                <a:cs typeface="Trebuchet MS"/>
              </a:rPr>
              <a:t>can</a:t>
            </a:r>
            <a:r>
              <a:rPr sz="1550" b="1" spc="-55" dirty="0">
                <a:latin typeface="Trebuchet MS"/>
                <a:cs typeface="Trebuchet MS"/>
              </a:rPr>
              <a:t> </a:t>
            </a:r>
            <a:r>
              <a:rPr sz="1550" b="1" spc="95" dirty="0">
                <a:latin typeface="Trebuchet MS"/>
                <a:cs typeface="Trebuchet MS"/>
              </a:rPr>
              <a:t>be</a:t>
            </a:r>
            <a:r>
              <a:rPr sz="1550" b="1" spc="-45" dirty="0">
                <a:latin typeface="Trebuchet MS"/>
                <a:cs typeface="Trebuchet MS"/>
              </a:rPr>
              <a:t> </a:t>
            </a:r>
            <a:r>
              <a:rPr sz="1550" b="1" spc="50" dirty="0">
                <a:latin typeface="Trebuchet MS"/>
                <a:cs typeface="Trebuchet MS"/>
              </a:rPr>
              <a:t>picked</a:t>
            </a:r>
            <a:r>
              <a:rPr sz="1550" b="1" spc="-40" dirty="0">
                <a:latin typeface="Trebuchet MS"/>
                <a:cs typeface="Trebuchet MS"/>
              </a:rPr>
              <a:t> </a:t>
            </a:r>
            <a:r>
              <a:rPr sz="1550" b="1" spc="110" dirty="0">
                <a:latin typeface="Trebuchet MS"/>
                <a:cs typeface="Trebuchet MS"/>
              </a:rPr>
              <a:t>up</a:t>
            </a:r>
            <a:r>
              <a:rPr sz="1550" b="1" spc="-10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at</a:t>
            </a:r>
            <a:r>
              <a:rPr sz="1550" b="1" spc="-5" dirty="0">
                <a:latin typeface="Trebuchet MS"/>
                <a:cs typeface="Trebuchet MS"/>
              </a:rPr>
              <a:t> </a:t>
            </a:r>
            <a:r>
              <a:rPr sz="1550" b="1" spc="-25" dirty="0">
                <a:latin typeface="Trebuchet MS"/>
                <a:cs typeface="Trebuchet MS"/>
              </a:rPr>
              <a:t>the </a:t>
            </a:r>
            <a:r>
              <a:rPr sz="1550" b="1" spc="70" dirty="0">
                <a:latin typeface="Trebuchet MS"/>
                <a:cs typeface="Trebuchet MS"/>
              </a:rPr>
              <a:t>following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locations:</a:t>
            </a:r>
            <a:endParaRPr sz="1550">
              <a:latin typeface="Trebuchet MS"/>
              <a:cs typeface="Trebuchet MS"/>
            </a:endParaRPr>
          </a:p>
          <a:p>
            <a:pPr marL="571500" indent="-215900">
              <a:lnSpc>
                <a:spcPct val="100000"/>
              </a:lnSpc>
              <a:spcBef>
                <a:spcPts val="95"/>
              </a:spcBef>
              <a:buFont typeface="Trebuchet MS"/>
              <a:buChar char="•"/>
              <a:tabLst>
                <a:tab pos="571500" algn="l"/>
              </a:tabLst>
            </a:pPr>
            <a:r>
              <a:rPr sz="1550" b="1" spc="50" dirty="0">
                <a:latin typeface="Trebuchet MS"/>
                <a:cs typeface="Trebuchet MS"/>
              </a:rPr>
              <a:t>North</a:t>
            </a:r>
            <a:r>
              <a:rPr sz="1550" b="1" spc="-70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Rest</a:t>
            </a:r>
            <a:r>
              <a:rPr sz="1550" b="1" spc="-25" dirty="0">
                <a:latin typeface="Trebuchet MS"/>
                <a:cs typeface="Trebuchet MS"/>
              </a:rPr>
              <a:t> </a:t>
            </a:r>
            <a:r>
              <a:rPr sz="1550" b="1" spc="70" dirty="0">
                <a:latin typeface="Trebuchet MS"/>
                <a:cs typeface="Trebuchet MS"/>
              </a:rPr>
              <a:t>Stop</a:t>
            </a:r>
            <a:endParaRPr sz="1550">
              <a:latin typeface="Trebuchet MS"/>
              <a:cs typeface="Trebuchet MS"/>
            </a:endParaRPr>
          </a:p>
          <a:p>
            <a:pPr marL="571500" indent="-215900">
              <a:lnSpc>
                <a:spcPct val="100000"/>
              </a:lnSpc>
              <a:spcBef>
                <a:spcPts val="15"/>
              </a:spcBef>
              <a:buFont typeface="Trebuchet MS"/>
              <a:buChar char="•"/>
              <a:tabLst>
                <a:tab pos="571500" algn="l"/>
              </a:tabLst>
            </a:pPr>
            <a:r>
              <a:rPr sz="1550" b="1" spc="65" dirty="0">
                <a:latin typeface="Trebuchet MS"/>
                <a:cs typeface="Trebuchet MS"/>
              </a:rPr>
              <a:t>South</a:t>
            </a:r>
            <a:r>
              <a:rPr sz="1550" b="1" spc="-60" dirty="0">
                <a:latin typeface="Trebuchet MS"/>
                <a:cs typeface="Trebuchet MS"/>
              </a:rPr>
              <a:t> </a:t>
            </a:r>
            <a:r>
              <a:rPr sz="1550" b="1" spc="75" dirty="0">
                <a:latin typeface="Trebuchet MS"/>
                <a:cs typeface="Trebuchet MS"/>
              </a:rPr>
              <a:t>Rest</a:t>
            </a:r>
            <a:r>
              <a:rPr sz="1550" b="1" spc="-85" dirty="0">
                <a:latin typeface="Trebuchet MS"/>
                <a:cs typeface="Trebuchet MS"/>
              </a:rPr>
              <a:t> </a:t>
            </a:r>
            <a:r>
              <a:rPr sz="1550" b="1" spc="70" dirty="0">
                <a:latin typeface="Trebuchet MS"/>
                <a:cs typeface="Trebuchet MS"/>
              </a:rPr>
              <a:t>Stop</a:t>
            </a:r>
            <a:endParaRPr sz="1550">
              <a:latin typeface="Trebuchet MS"/>
              <a:cs typeface="Trebuchet MS"/>
            </a:endParaRPr>
          </a:p>
          <a:p>
            <a:pPr marL="571500" indent="-215900">
              <a:lnSpc>
                <a:spcPct val="100000"/>
              </a:lnSpc>
              <a:spcBef>
                <a:spcPts val="95"/>
              </a:spcBef>
              <a:buFont typeface="Trebuchet MS"/>
              <a:buChar char="•"/>
              <a:tabLst>
                <a:tab pos="571500" algn="l"/>
              </a:tabLst>
            </a:pPr>
            <a:r>
              <a:rPr sz="1550" b="1" spc="-10" dirty="0">
                <a:latin typeface="Trebuchet MS"/>
                <a:cs typeface="Trebuchet MS"/>
              </a:rPr>
              <a:t>Festival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5761" y="2067111"/>
            <a:ext cx="2192852" cy="29238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666" y="333086"/>
            <a:ext cx="594920" cy="7437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4718" y="299190"/>
            <a:ext cx="3620770" cy="71564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300" b="1" dirty="0">
                <a:solidFill>
                  <a:srgbClr val="414141"/>
                </a:solidFill>
                <a:latin typeface="Arial"/>
                <a:cs typeface="Arial"/>
              </a:rPr>
              <a:t>BIKE</a:t>
            </a:r>
            <a:r>
              <a:rPr sz="2300" b="1" spc="4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414141"/>
                </a:solidFill>
                <a:latin typeface="Arial"/>
                <a:cs typeface="Arial"/>
              </a:rPr>
              <a:t>THE</a:t>
            </a:r>
            <a:r>
              <a:rPr sz="2300" b="1" spc="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2300" b="1" spc="40" dirty="0">
                <a:solidFill>
                  <a:srgbClr val="414141"/>
                </a:solidFill>
                <a:latin typeface="Arial"/>
                <a:cs typeface="Arial"/>
              </a:rPr>
              <a:t>DRIVE</a:t>
            </a:r>
            <a:endParaRPr sz="23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445"/>
              </a:spcBef>
            </a:pPr>
            <a:r>
              <a:rPr sz="1000" spc="210" dirty="0">
                <a:solidFill>
                  <a:srgbClr val="414141"/>
                </a:solidFill>
                <a:latin typeface="Arial"/>
                <a:cs typeface="Arial"/>
              </a:rPr>
              <a:t>GATORADE</a:t>
            </a:r>
            <a:r>
              <a:rPr sz="1000" spc="125" dirty="0">
                <a:solidFill>
                  <a:srgbClr val="414141"/>
                </a:solidFill>
                <a:latin typeface="Arial"/>
                <a:cs typeface="Arial"/>
              </a:rPr>
              <a:t>  </a:t>
            </a:r>
            <a:r>
              <a:rPr sz="1000" spc="95" dirty="0">
                <a:solidFill>
                  <a:srgbClr val="414141"/>
                </a:solidFill>
                <a:latin typeface="Arial"/>
                <a:cs typeface="Arial"/>
              </a:rPr>
              <a:t>-</a:t>
            </a:r>
            <a:r>
              <a:rPr sz="1000" spc="459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000" spc="200" dirty="0">
                <a:solidFill>
                  <a:srgbClr val="414141"/>
                </a:solidFill>
                <a:latin typeface="Arial"/>
                <a:cs typeface="Arial"/>
              </a:rPr>
              <a:t>PRODUCT</a:t>
            </a:r>
            <a:r>
              <a:rPr sz="1000" spc="160" dirty="0">
                <a:solidFill>
                  <a:srgbClr val="414141"/>
                </a:solidFill>
                <a:latin typeface="Arial"/>
                <a:cs typeface="Arial"/>
              </a:rPr>
              <a:t>  </a:t>
            </a:r>
            <a:r>
              <a:rPr sz="1000" spc="210" dirty="0">
                <a:solidFill>
                  <a:srgbClr val="414141"/>
                </a:solidFill>
                <a:latin typeface="Arial"/>
                <a:cs typeface="Arial"/>
              </a:rPr>
              <a:t>TALKING</a:t>
            </a:r>
            <a:r>
              <a:rPr sz="1000" spc="130" dirty="0">
                <a:solidFill>
                  <a:srgbClr val="414141"/>
                </a:solidFill>
                <a:latin typeface="Arial"/>
                <a:cs typeface="Arial"/>
              </a:rPr>
              <a:t>  </a:t>
            </a:r>
            <a:r>
              <a:rPr sz="1000" spc="200" dirty="0">
                <a:solidFill>
                  <a:srgbClr val="414141"/>
                </a:solidFill>
                <a:latin typeface="Arial"/>
                <a:cs typeface="Arial"/>
              </a:rPr>
              <a:t>POINTS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5990" y="1385076"/>
            <a:ext cx="5211445" cy="34366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00" b="1" spc="-10" dirty="0">
                <a:solidFill>
                  <a:srgbClr val="F46408"/>
                </a:solidFill>
                <a:latin typeface="Arial"/>
                <a:cs typeface="Arial"/>
              </a:rPr>
              <a:t>GATORLYTE</a:t>
            </a:r>
            <a:endParaRPr sz="1100">
              <a:latin typeface="Arial"/>
              <a:cs typeface="Arial"/>
            </a:endParaRPr>
          </a:p>
          <a:p>
            <a:pPr marL="424815" indent="-212725">
              <a:lnSpc>
                <a:spcPct val="100000"/>
              </a:lnSpc>
              <a:spcBef>
                <a:spcPts val="295"/>
              </a:spcBef>
              <a:buChar char="•"/>
              <a:tabLst>
                <a:tab pos="424815" algn="l"/>
              </a:tabLst>
            </a:pP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"Rapid</a:t>
            </a:r>
            <a:r>
              <a:rPr sz="1000" spc="9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Rehydration"</a:t>
            </a:r>
            <a:endParaRPr sz="1000">
              <a:latin typeface="Arial"/>
              <a:cs typeface="Arial"/>
            </a:endParaRPr>
          </a:p>
          <a:p>
            <a:pPr marL="421640" marR="5080" indent="-210185">
              <a:lnSpc>
                <a:spcPct val="109700"/>
              </a:lnSpc>
              <a:spcBef>
                <a:spcPts val="130"/>
              </a:spcBef>
              <a:buChar char="•"/>
              <a:tabLst>
                <a:tab pos="421640" algn="l"/>
              </a:tabLst>
            </a:pP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Made</a:t>
            </a:r>
            <a:r>
              <a:rPr sz="1000" spc="5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with</a:t>
            </a:r>
            <a:r>
              <a:rPr sz="1000" spc="10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sz="1000" spc="6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specialized</a:t>
            </a:r>
            <a:r>
              <a:rPr sz="1000" spc="17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blend</a:t>
            </a:r>
            <a:r>
              <a:rPr sz="1000" spc="10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of</a:t>
            </a:r>
            <a:r>
              <a:rPr sz="1000" spc="1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60" dirty="0">
                <a:solidFill>
                  <a:srgbClr val="080808"/>
                </a:solidFill>
                <a:latin typeface="Arial"/>
                <a:cs typeface="Arial"/>
              </a:rPr>
              <a:t>5</a:t>
            </a:r>
            <a:r>
              <a:rPr sz="1000" spc="9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electrolytes</a:t>
            </a:r>
            <a:r>
              <a:rPr sz="1000" spc="114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(sodium,</a:t>
            </a:r>
            <a:r>
              <a:rPr sz="1000" spc="7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potassium,</a:t>
            </a:r>
            <a:r>
              <a:rPr sz="1000" spc="10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magnesium,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chloride,</a:t>
            </a:r>
            <a:r>
              <a:rPr sz="1000" spc="204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sz="1000" spc="1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calcium)</a:t>
            </a:r>
            <a:endParaRPr sz="1000">
              <a:latin typeface="Arial"/>
              <a:cs typeface="Arial"/>
            </a:endParaRPr>
          </a:p>
          <a:p>
            <a:pPr marL="421640" indent="-209550">
              <a:lnSpc>
                <a:spcPct val="100000"/>
              </a:lnSpc>
              <a:spcBef>
                <a:spcPts val="215"/>
              </a:spcBef>
              <a:buChar char="•"/>
              <a:tabLst>
                <a:tab pos="421640" algn="l"/>
              </a:tabLst>
            </a:pP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Made</a:t>
            </a:r>
            <a:r>
              <a:rPr sz="1000" spc="9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with</a:t>
            </a:r>
            <a:r>
              <a:rPr sz="1000" spc="15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80808"/>
                </a:solidFill>
                <a:latin typeface="Arial"/>
                <a:cs typeface="Arial"/>
              </a:rPr>
              <a:t>no</a:t>
            </a:r>
            <a:r>
              <a:rPr sz="1000" spc="114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artificial</a:t>
            </a:r>
            <a:r>
              <a:rPr sz="1000" spc="18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sweeteners</a:t>
            </a:r>
            <a:r>
              <a:rPr sz="1000" spc="2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or</a:t>
            </a:r>
            <a:r>
              <a:rPr sz="1000" spc="9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flavors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80808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080808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55" dirty="0">
                <a:solidFill>
                  <a:srgbClr val="F46408"/>
                </a:solidFill>
                <a:latin typeface="Arial"/>
                <a:cs typeface="Arial"/>
              </a:rPr>
              <a:t>GATORADE</a:t>
            </a:r>
            <a:r>
              <a:rPr sz="1100" b="1" spc="40" dirty="0">
                <a:solidFill>
                  <a:srgbClr val="F46408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46408"/>
                </a:solidFill>
                <a:latin typeface="Arial"/>
                <a:cs typeface="Arial"/>
              </a:rPr>
              <a:t>FIT</a:t>
            </a:r>
            <a:endParaRPr sz="1100">
              <a:latin typeface="Arial"/>
              <a:cs typeface="Arial"/>
            </a:endParaRPr>
          </a:p>
          <a:p>
            <a:pPr marL="424815" indent="-212725">
              <a:lnSpc>
                <a:spcPct val="100000"/>
              </a:lnSpc>
              <a:spcBef>
                <a:spcPts val="260"/>
              </a:spcBef>
              <a:buChar char="•"/>
              <a:tabLst>
                <a:tab pos="424815" algn="l"/>
              </a:tabLst>
            </a:pP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"Healthy</a:t>
            </a:r>
            <a:r>
              <a:rPr sz="1000" spc="1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Real</a:t>
            </a:r>
            <a:r>
              <a:rPr sz="1000" spc="1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Hydration"</a:t>
            </a:r>
            <a:endParaRPr sz="1000">
              <a:latin typeface="Arial"/>
              <a:cs typeface="Arial"/>
            </a:endParaRPr>
          </a:p>
          <a:p>
            <a:pPr marL="412750" indent="-200660">
              <a:lnSpc>
                <a:spcPct val="100000"/>
              </a:lnSpc>
              <a:spcBef>
                <a:spcPts val="215"/>
              </a:spcBef>
              <a:buChar char="•"/>
              <a:tabLst>
                <a:tab pos="412750" algn="l"/>
              </a:tabLst>
            </a:pP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100%</a:t>
            </a:r>
            <a:r>
              <a:rPr sz="1000" spc="6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daily</a:t>
            </a:r>
            <a:r>
              <a:rPr sz="1000" spc="5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value</a:t>
            </a:r>
            <a:r>
              <a:rPr sz="1000" spc="5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for</a:t>
            </a:r>
            <a:r>
              <a:rPr sz="1000" spc="1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vitamins</a:t>
            </a:r>
            <a:r>
              <a:rPr sz="1000" spc="18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sz="1000" spc="1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sz="1000" spc="5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080808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  <a:p>
            <a:pPr marL="421005" indent="-208915">
              <a:lnSpc>
                <a:spcPct val="100000"/>
              </a:lnSpc>
              <a:spcBef>
                <a:spcPts val="250"/>
              </a:spcBef>
              <a:buChar char="•"/>
              <a:tabLst>
                <a:tab pos="421005" algn="l"/>
              </a:tabLst>
            </a:pP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Electrolytes</a:t>
            </a:r>
            <a:r>
              <a:rPr sz="1000" spc="25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from</a:t>
            </a:r>
            <a:r>
              <a:rPr sz="1000" spc="1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watermelon</a:t>
            </a:r>
            <a:r>
              <a:rPr sz="1000" spc="2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juice</a:t>
            </a:r>
            <a:r>
              <a:rPr sz="1000" spc="1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sz="1000" spc="16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sea</a:t>
            </a:r>
            <a:r>
              <a:rPr sz="1000" spc="16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salt</a:t>
            </a:r>
            <a:endParaRPr sz="1000">
              <a:latin typeface="Arial"/>
              <a:cs typeface="Arial"/>
            </a:endParaRPr>
          </a:p>
          <a:p>
            <a:pPr marL="421005" indent="-208915">
              <a:lnSpc>
                <a:spcPct val="100000"/>
              </a:lnSpc>
              <a:spcBef>
                <a:spcPts val="215"/>
              </a:spcBef>
              <a:buChar char="•"/>
              <a:tabLst>
                <a:tab pos="421005" algn="l"/>
              </a:tabLst>
            </a:pP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No</a:t>
            </a:r>
            <a:r>
              <a:rPr sz="1000" spc="20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added</a:t>
            </a:r>
            <a:r>
              <a:rPr sz="1000" spc="1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sugar</a:t>
            </a:r>
            <a:endParaRPr sz="1000">
              <a:latin typeface="Arial"/>
              <a:cs typeface="Arial"/>
            </a:endParaRPr>
          </a:p>
          <a:p>
            <a:pPr marL="421005" indent="-208915">
              <a:lnSpc>
                <a:spcPct val="100000"/>
              </a:lnSpc>
              <a:spcBef>
                <a:spcPts val="215"/>
              </a:spcBef>
              <a:buChar char="•"/>
              <a:tabLst>
                <a:tab pos="421005" algn="l"/>
              </a:tabLst>
            </a:pP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No</a:t>
            </a:r>
            <a:r>
              <a:rPr sz="1000" spc="16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artificial</a:t>
            </a:r>
            <a:r>
              <a:rPr sz="1000" spc="114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flavors</a:t>
            </a:r>
            <a:r>
              <a:rPr sz="1000" spc="9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or</a:t>
            </a:r>
            <a:r>
              <a:rPr sz="1000" spc="1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sweetners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80808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  <a:buClr>
                <a:srgbClr val="080808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55" dirty="0">
                <a:solidFill>
                  <a:srgbClr val="F46408"/>
                </a:solidFill>
                <a:latin typeface="Arial"/>
                <a:cs typeface="Arial"/>
              </a:rPr>
              <a:t>GATORADE</a:t>
            </a:r>
            <a:r>
              <a:rPr sz="1100" b="1" spc="20" dirty="0">
                <a:solidFill>
                  <a:srgbClr val="F46408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46408"/>
                </a:solidFill>
                <a:latin typeface="Arial"/>
                <a:cs typeface="Arial"/>
              </a:rPr>
              <a:t>WATER</a:t>
            </a:r>
            <a:endParaRPr sz="1100">
              <a:latin typeface="Arial"/>
              <a:cs typeface="Arial"/>
            </a:endParaRPr>
          </a:p>
          <a:p>
            <a:pPr marL="424815" indent="-212725">
              <a:lnSpc>
                <a:spcPct val="100000"/>
              </a:lnSpc>
              <a:spcBef>
                <a:spcPts val="290"/>
              </a:spcBef>
              <a:buClr>
                <a:srgbClr val="080808"/>
              </a:buClr>
              <a:buChar char="•"/>
              <a:tabLst>
                <a:tab pos="424815" algn="l"/>
              </a:tabLst>
            </a:pP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"Gatorade's</a:t>
            </a:r>
            <a:r>
              <a:rPr sz="100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first</a:t>
            </a:r>
            <a:r>
              <a:rPr sz="100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ever</a:t>
            </a:r>
            <a:r>
              <a:rPr sz="100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unflavored</a:t>
            </a:r>
            <a:r>
              <a:rPr sz="1000" spc="1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water</a:t>
            </a:r>
            <a:r>
              <a:rPr sz="1000" spc="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1000" spc="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1000" spc="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82828"/>
                </a:solidFill>
                <a:latin typeface="Arial"/>
                <a:cs typeface="Arial"/>
              </a:rPr>
              <a:t>day</a:t>
            </a:r>
            <a:r>
              <a:rPr sz="100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82828"/>
                </a:solidFill>
                <a:latin typeface="Arial"/>
                <a:cs typeface="Arial"/>
              </a:rPr>
              <a:t>hydration"</a:t>
            </a:r>
            <a:endParaRPr sz="1000">
              <a:latin typeface="Arial"/>
              <a:cs typeface="Arial"/>
            </a:endParaRPr>
          </a:p>
          <a:p>
            <a:pPr marL="424815" indent="-212725">
              <a:lnSpc>
                <a:spcPct val="100000"/>
              </a:lnSpc>
              <a:spcBef>
                <a:spcPts val="215"/>
              </a:spcBef>
              <a:buClr>
                <a:srgbClr val="080808"/>
              </a:buClr>
              <a:buChar char="•"/>
              <a:tabLst>
                <a:tab pos="424815" algn="l"/>
              </a:tabLst>
            </a:pP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"Infused</a:t>
            </a:r>
            <a:r>
              <a:rPr sz="1000" spc="229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1000" spc="1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electrolytes</a:t>
            </a:r>
            <a:r>
              <a:rPr sz="1000" spc="30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1000" spc="2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great</a:t>
            </a:r>
            <a:r>
              <a:rPr sz="1000" spc="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82828"/>
                </a:solidFill>
                <a:latin typeface="Arial"/>
                <a:cs typeface="Arial"/>
              </a:rPr>
              <a:t>taste"</a:t>
            </a:r>
            <a:endParaRPr sz="1000">
              <a:latin typeface="Arial"/>
              <a:cs typeface="Arial"/>
            </a:endParaRPr>
          </a:p>
          <a:p>
            <a:pPr marL="422909" indent="-210820">
              <a:lnSpc>
                <a:spcPct val="100000"/>
              </a:lnSpc>
              <a:spcBef>
                <a:spcPts val="250"/>
              </a:spcBef>
              <a:buClr>
                <a:srgbClr val="080808"/>
              </a:buClr>
              <a:buChar char="•"/>
              <a:tabLst>
                <a:tab pos="422909" algn="l"/>
              </a:tabLst>
            </a:pP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Alkaline</a:t>
            </a:r>
            <a:r>
              <a:rPr sz="1000" spc="1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(pH</a:t>
            </a:r>
            <a:r>
              <a:rPr sz="100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000" spc="1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7.5</a:t>
            </a:r>
            <a:r>
              <a:rPr sz="100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000" spc="10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82828"/>
                </a:solidFill>
                <a:latin typeface="Arial"/>
                <a:cs typeface="Arial"/>
              </a:rPr>
              <a:t>higher)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0"/>
            <a:ext cx="9067800" cy="5143500"/>
            <a:chOff x="76200" y="0"/>
            <a:chExt cx="9067800" cy="5143500"/>
          </a:xfrm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20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4572000" y="51435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C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247775"/>
              <a:ext cx="4867275" cy="3771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0752" y="-22923"/>
            <a:ext cx="3342004" cy="1191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90905" marR="5080" indent="-878840">
              <a:lnSpc>
                <a:spcPct val="100499"/>
              </a:lnSpc>
              <a:spcBef>
                <a:spcPts val="110"/>
              </a:spcBef>
            </a:pPr>
            <a:r>
              <a:rPr sz="3800" spc="-355" dirty="0">
                <a:solidFill>
                  <a:srgbClr val="6AA84F"/>
                </a:solidFill>
                <a:latin typeface="Arial Narrow"/>
                <a:cs typeface="Arial Narrow"/>
              </a:rPr>
              <a:t>How</a:t>
            </a:r>
            <a:r>
              <a:rPr sz="3800" spc="-13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360" dirty="0">
                <a:solidFill>
                  <a:srgbClr val="6AA84F"/>
                </a:solidFill>
                <a:latin typeface="Arial Narrow"/>
                <a:cs typeface="Arial Narrow"/>
              </a:rPr>
              <a:t>can</a:t>
            </a:r>
            <a:r>
              <a:rPr sz="3800" spc="-10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325" dirty="0">
                <a:solidFill>
                  <a:srgbClr val="6AA84F"/>
                </a:solidFill>
                <a:latin typeface="Arial Narrow"/>
                <a:cs typeface="Arial Narrow"/>
              </a:rPr>
              <a:t>we</a:t>
            </a:r>
            <a:r>
              <a:rPr sz="3800" spc="-19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355" dirty="0">
                <a:solidFill>
                  <a:srgbClr val="6AA84F"/>
                </a:solidFill>
                <a:latin typeface="Arial Narrow"/>
                <a:cs typeface="Arial Narrow"/>
              </a:rPr>
              <a:t>have</a:t>
            </a:r>
            <a:r>
              <a:rPr sz="3800" spc="-180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480" dirty="0">
                <a:solidFill>
                  <a:srgbClr val="6AA84F"/>
                </a:solidFill>
                <a:latin typeface="Arial Narrow"/>
                <a:cs typeface="Arial Narrow"/>
              </a:rPr>
              <a:t>THIS </a:t>
            </a:r>
            <a:r>
              <a:rPr sz="3800" spc="-305" dirty="0">
                <a:solidFill>
                  <a:srgbClr val="6AA84F"/>
                </a:solidFill>
                <a:latin typeface="Arial Narrow"/>
                <a:cs typeface="Arial Narrow"/>
              </a:rPr>
              <a:t>much</a:t>
            </a:r>
            <a:r>
              <a:rPr sz="3800" spc="-12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20" dirty="0">
                <a:solidFill>
                  <a:srgbClr val="6AA84F"/>
                </a:solidFill>
                <a:latin typeface="Arial Narrow"/>
                <a:cs typeface="Arial Narrow"/>
              </a:rPr>
              <a:t>fun?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6500" y="585025"/>
            <a:ext cx="3835400" cy="3919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60400" marR="199390" indent="-337185">
              <a:lnSpc>
                <a:spcPct val="116100"/>
              </a:lnSpc>
              <a:spcBef>
                <a:spcPts val="130"/>
              </a:spcBef>
              <a:buFont typeface="Times New Roman"/>
              <a:buChar char="●"/>
              <a:tabLst>
                <a:tab pos="66040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We’re</a:t>
            </a:r>
            <a:r>
              <a:rPr sz="17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community!</a:t>
            </a:r>
            <a:r>
              <a:rPr sz="17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We’re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rebuchet MS"/>
                <a:cs typeface="Trebuchet MS"/>
              </a:rPr>
              <a:t>make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rebuchet MS"/>
                <a:cs typeface="Trebuchet MS"/>
              </a:rPr>
              <a:t>sure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Trebuchet MS"/>
                <a:cs typeface="Trebuchet MS"/>
              </a:rPr>
              <a:t>BTD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enjoyable</a:t>
            </a:r>
            <a:endParaRPr sz="1700">
              <a:latin typeface="Trebuchet MS"/>
              <a:cs typeface="Trebuchet MS"/>
            </a:endParaRPr>
          </a:p>
          <a:p>
            <a:pPr marL="660400" indent="-336550">
              <a:lnSpc>
                <a:spcPct val="100000"/>
              </a:lnSpc>
              <a:spcBef>
                <a:spcPts val="290"/>
              </a:spcBef>
              <a:buFont typeface="Times New Roman"/>
              <a:buChar char="●"/>
              <a:tabLst>
                <a:tab pos="660400" algn="l"/>
              </a:tabLst>
            </a:pP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aren’t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sure...ask</a:t>
            </a:r>
            <a:endParaRPr sz="1700">
              <a:latin typeface="Trebuchet MS"/>
              <a:cs typeface="Trebuchet MS"/>
            </a:endParaRPr>
          </a:p>
          <a:p>
            <a:pPr marL="1118235" marR="5080" lvl="1" indent="-337185">
              <a:lnSpc>
                <a:spcPct val="114199"/>
              </a:lnSpc>
              <a:spcBef>
                <a:spcPts val="75"/>
              </a:spcBef>
              <a:buFont typeface="Times New Roman"/>
              <a:buChar char="○"/>
              <a:tabLst>
                <a:tab pos="1118235" algn="l"/>
              </a:tabLst>
            </a:pPr>
            <a:r>
              <a:rPr sz="1700" spc="45" dirty="0">
                <a:solidFill>
                  <a:srgbClr val="FFFFFF"/>
                </a:solidFill>
                <a:latin typeface="Trebuchet MS"/>
                <a:cs typeface="Trebuchet MS"/>
              </a:rPr>
              <a:t>Rules/Guidelines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(ask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manager)</a:t>
            </a:r>
            <a:endParaRPr sz="1700">
              <a:latin typeface="Trebuchet MS"/>
              <a:cs typeface="Trebuchet MS"/>
            </a:endParaRPr>
          </a:p>
          <a:p>
            <a:pPr marL="1118235" lvl="1" indent="-336550">
              <a:lnSpc>
                <a:spcPct val="100000"/>
              </a:lnSpc>
              <a:spcBef>
                <a:spcPts val="290"/>
              </a:spcBef>
              <a:buFont typeface="Times New Roman"/>
              <a:buChar char="○"/>
              <a:tabLst>
                <a:tab pos="1118235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Everyone’s</a:t>
            </a:r>
            <a:r>
              <a:rPr sz="17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rebuchet MS"/>
                <a:cs typeface="Trebuchet MS"/>
              </a:rPr>
              <a:t>Pronouns</a:t>
            </a:r>
            <a:endParaRPr sz="1700">
              <a:latin typeface="Trebuchet MS"/>
              <a:cs typeface="Trebuchet MS"/>
            </a:endParaRPr>
          </a:p>
          <a:p>
            <a:pPr marL="1118235">
              <a:lnSpc>
                <a:spcPct val="100000"/>
              </a:lnSpc>
              <a:spcBef>
                <a:spcPts val="285"/>
              </a:spcBef>
            </a:pP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(he/she/they)</a:t>
            </a:r>
            <a:endParaRPr sz="1700">
              <a:latin typeface="Trebuchet MS"/>
              <a:cs typeface="Trebuchet MS"/>
            </a:endParaRPr>
          </a:p>
          <a:p>
            <a:pPr marL="660400" marR="13970" indent="-337185">
              <a:lnSpc>
                <a:spcPct val="115399"/>
              </a:lnSpc>
              <a:spcBef>
                <a:spcPts val="50"/>
              </a:spcBef>
              <a:buFont typeface="Times New Roman"/>
              <a:buChar char="●"/>
              <a:tabLst>
                <a:tab pos="660400" algn="l"/>
              </a:tabLst>
            </a:pPr>
            <a:r>
              <a:rPr sz="1700" b="1" spc="70" dirty="0">
                <a:solidFill>
                  <a:srgbClr val="FFFFFF"/>
                </a:solidFill>
                <a:latin typeface="Trebuchet MS"/>
                <a:cs typeface="Trebuchet MS"/>
              </a:rPr>
              <a:t>Lead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7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kindness</a:t>
            </a:r>
            <a:r>
              <a:rPr sz="17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Trebuchet MS"/>
                <a:cs typeface="Trebuchet MS"/>
              </a:rPr>
              <a:t>riders.</a:t>
            </a:r>
            <a:r>
              <a:rPr sz="17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1700" spc="90" dirty="0">
                <a:solidFill>
                  <a:srgbClr val="FFFFFF"/>
                </a:solidFill>
                <a:latin typeface="Trebuchet MS"/>
                <a:cs typeface="Trebuchet MS"/>
              </a:rPr>
              <a:t>someone</a:t>
            </a:r>
            <a:r>
              <a:rPr sz="1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isn’t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registered </a:t>
            </a:r>
            <a:r>
              <a:rPr sz="1700" spc="65" dirty="0">
                <a:solidFill>
                  <a:srgbClr val="FFFFFF"/>
                </a:solidFill>
                <a:latin typeface="Trebuchet MS"/>
                <a:cs typeface="Trebuchet MS"/>
              </a:rPr>
              <a:t>encourage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so.</a:t>
            </a:r>
            <a:r>
              <a:rPr sz="1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they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don’t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offer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533400" algn="l"/>
              </a:tabLst>
            </a:pPr>
            <a:r>
              <a:rPr sz="17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r>
              <a:rPr sz="1700" u="none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u="none" spc="65" dirty="0">
                <a:solidFill>
                  <a:srgbClr val="FFFFFF"/>
                </a:solidFill>
                <a:latin typeface="Trebuchet MS"/>
                <a:cs typeface="Trebuchet MS"/>
              </a:rPr>
              <a:t>grace</a:t>
            </a:r>
            <a:r>
              <a:rPr sz="1700" u="none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u="none" spc="-5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700" u="none" spc="-20" dirty="0">
                <a:solidFill>
                  <a:srgbClr val="FFFFFF"/>
                </a:solidFill>
                <a:latin typeface="Trebuchet MS"/>
                <a:cs typeface="Trebuchet MS"/>
              </a:rPr>
              <a:t>let </a:t>
            </a:r>
            <a:r>
              <a:rPr sz="1700" u="none" dirty="0">
                <a:solidFill>
                  <a:srgbClr val="FFFFFF"/>
                </a:solidFill>
                <a:latin typeface="Trebuchet MS"/>
                <a:cs typeface="Trebuchet MS"/>
              </a:rPr>
              <a:t>them continue.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0482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9144000" y="0"/>
                </a:moveTo>
                <a:lnTo>
                  <a:pt x="0" y="0"/>
                </a:lnTo>
                <a:lnTo>
                  <a:pt x="0" y="95250"/>
                </a:lnTo>
                <a:lnTo>
                  <a:pt x="9144000" y="95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1143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700" spc="470" dirty="0"/>
              <a:t>Questions?</a:t>
            </a:r>
            <a:endParaRPr sz="12700"/>
          </a:p>
          <a:p>
            <a:pPr marL="12700" algn="ctr">
              <a:lnSpc>
                <a:spcPct val="100000"/>
              </a:lnSpc>
              <a:spcBef>
                <a:spcPts val="2645"/>
              </a:spcBef>
            </a:pPr>
            <a:r>
              <a:rPr sz="2400" dirty="0">
                <a:solidFill>
                  <a:srgbClr val="000000"/>
                </a:solidFill>
              </a:rPr>
              <a:t>Specific</a:t>
            </a:r>
            <a:r>
              <a:rPr sz="2400" spc="1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Questions:</a:t>
            </a:r>
            <a:r>
              <a:rPr sz="2400" spc="1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  <a:hlinkClick r:id="rId3"/>
              </a:rPr>
              <a:t>volunteer@activetrans.org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2"/>
          </p:cNvPr>
          <p:cNvSpPr/>
          <p:nvPr/>
        </p:nvSpPr>
        <p:spPr>
          <a:xfrm>
            <a:off x="2748026" y="757301"/>
            <a:ext cx="1085850" cy="1133475"/>
          </a:xfrm>
          <a:custGeom>
            <a:avLst/>
            <a:gdLst/>
            <a:ahLst/>
            <a:cxnLst/>
            <a:rect l="l" t="t" r="r" b="b"/>
            <a:pathLst>
              <a:path w="1085850" h="1133475">
                <a:moveTo>
                  <a:pt x="0" y="1133475"/>
                </a:moveTo>
                <a:lnTo>
                  <a:pt x="0" y="0"/>
                </a:lnTo>
                <a:lnTo>
                  <a:pt x="1085850" y="0"/>
                </a:lnTo>
              </a:path>
            </a:pathLst>
          </a:custGeom>
          <a:ln w="28575">
            <a:solidFill>
              <a:srgbClr val="CC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9275" y="781050"/>
            <a:ext cx="5067300" cy="3810000"/>
            <a:chOff x="1819275" y="781050"/>
            <a:chExt cx="5067300" cy="3810000"/>
          </a:xfrm>
        </p:grpSpPr>
        <p:sp>
          <p:nvSpPr>
            <p:cNvPr id="4" name="object 4">
              <a:hlinkClick r:id="rId2"/>
            </p:cNvPr>
            <p:cNvSpPr/>
            <p:nvPr/>
          </p:nvSpPr>
          <p:spPr>
            <a:xfrm>
              <a:off x="5319776" y="3271901"/>
              <a:ext cx="1085850" cy="1123950"/>
            </a:xfrm>
            <a:custGeom>
              <a:avLst/>
              <a:gdLst/>
              <a:ahLst/>
              <a:cxnLst/>
              <a:rect l="l" t="t" r="r" b="b"/>
              <a:pathLst>
                <a:path w="1085850" h="1123950">
                  <a:moveTo>
                    <a:pt x="1085850" y="0"/>
                  </a:moveTo>
                  <a:lnTo>
                    <a:pt x="1085850" y="1123886"/>
                  </a:lnTo>
                  <a:lnTo>
                    <a:pt x="0" y="1123886"/>
                  </a:lnTo>
                </a:path>
              </a:pathLst>
            </a:custGeom>
            <a:ln w="28575">
              <a:solidFill>
                <a:srgbClr val="CCA6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275" y="781050"/>
              <a:ext cx="5067300" cy="381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82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9144000" y="0"/>
                </a:moveTo>
                <a:lnTo>
                  <a:pt x="0" y="0"/>
                </a:lnTo>
                <a:lnTo>
                  <a:pt x="0" y="95250"/>
                </a:lnTo>
                <a:lnTo>
                  <a:pt x="9144000" y="95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259" rIns="0" bIns="0" rtlCol="0">
            <a:spAutoFit/>
          </a:bodyPr>
          <a:lstStyle/>
          <a:p>
            <a:pPr marL="333375" marR="5080" indent="1398905">
              <a:lnSpc>
                <a:spcPct val="100400"/>
              </a:lnSpc>
              <a:spcBef>
                <a:spcPts val="55"/>
              </a:spcBef>
            </a:pPr>
            <a:r>
              <a:rPr sz="14400" spc="440" dirty="0"/>
              <a:t>Route </a:t>
            </a:r>
            <a:r>
              <a:rPr sz="14400" spc="125" dirty="0"/>
              <a:t>Positions</a:t>
            </a:r>
            <a:r>
              <a:rPr sz="14400" spc="125" dirty="0">
                <a:latin typeface="Arial Narrow"/>
                <a:cs typeface="Arial Narrow"/>
              </a:rPr>
              <a:t>!</a:t>
            </a:r>
            <a:endParaRPr sz="1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371475"/>
            <a:ext cx="4048125" cy="4343400"/>
          </a:xfrm>
          <a:custGeom>
            <a:avLst/>
            <a:gdLst/>
            <a:ahLst/>
            <a:cxnLst/>
            <a:rect l="l" t="t" r="r" b="b"/>
            <a:pathLst>
              <a:path w="4048125" h="4343400">
                <a:moveTo>
                  <a:pt x="4048125" y="0"/>
                </a:moveTo>
                <a:lnTo>
                  <a:pt x="0" y="0"/>
                </a:lnTo>
                <a:lnTo>
                  <a:pt x="0" y="4343400"/>
                </a:lnTo>
                <a:lnTo>
                  <a:pt x="4048125" y="4343400"/>
                </a:lnTo>
                <a:lnTo>
                  <a:pt x="4048125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839" y="1355407"/>
            <a:ext cx="2326640" cy="1182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4604" marR="5080" indent="-15240">
              <a:lnSpc>
                <a:spcPts val="4510"/>
              </a:lnSpc>
              <a:spcBef>
                <a:spcPts val="285"/>
              </a:spcBef>
            </a:pPr>
            <a:r>
              <a:rPr sz="3800" b="1" spc="-10" dirty="0">
                <a:latin typeface="Trebuchet MS"/>
                <a:cs typeface="Trebuchet MS"/>
              </a:rPr>
              <a:t>Volunteer </a:t>
            </a:r>
            <a:r>
              <a:rPr sz="3800" b="1" spc="170" dirty="0">
                <a:latin typeface="Trebuchet MS"/>
                <a:cs typeface="Trebuchet MS"/>
              </a:rPr>
              <a:t>Managers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502" y="3397250"/>
            <a:ext cx="206375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850" b="1" i="1" spc="-60" dirty="0">
                <a:latin typeface="Trebuchet MS"/>
                <a:cs typeface="Trebuchet MS"/>
              </a:rPr>
              <a:t>They’ll</a:t>
            </a:r>
            <a:r>
              <a:rPr sz="1850" b="1" i="1" spc="-50" dirty="0">
                <a:latin typeface="Trebuchet MS"/>
                <a:cs typeface="Trebuchet MS"/>
              </a:rPr>
              <a:t> </a:t>
            </a:r>
            <a:r>
              <a:rPr sz="1850" b="1" i="1" dirty="0">
                <a:latin typeface="Trebuchet MS"/>
                <a:cs typeface="Trebuchet MS"/>
              </a:rPr>
              <a:t>be</a:t>
            </a:r>
            <a:r>
              <a:rPr sz="1850" b="1" i="1" spc="-45" dirty="0">
                <a:latin typeface="Trebuchet MS"/>
                <a:cs typeface="Trebuchet MS"/>
              </a:rPr>
              <a:t> </a:t>
            </a:r>
            <a:r>
              <a:rPr sz="1850" b="1" i="1" spc="-10" dirty="0">
                <a:latin typeface="Trebuchet MS"/>
                <a:cs typeface="Trebuchet MS"/>
              </a:rPr>
              <a:t>wearing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7083" y="3413505"/>
            <a:ext cx="803275" cy="285750"/>
          </a:xfrm>
          <a:prstGeom prst="rect">
            <a:avLst/>
          </a:prstGeom>
          <a:solidFill>
            <a:srgbClr val="FF94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z="1850" b="1" i="1" spc="-10" dirty="0">
                <a:latin typeface="Trebuchet MS"/>
                <a:cs typeface="Trebuchet MS"/>
              </a:rPr>
              <a:t>orange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1065" y="3397250"/>
            <a:ext cx="68516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850" b="1" i="1" spc="-10" dirty="0">
                <a:latin typeface="Trebuchet MS"/>
                <a:cs typeface="Trebuchet MS"/>
              </a:rPr>
              <a:t>polos.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3152" y="389636"/>
            <a:ext cx="3454400" cy="2095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1560"/>
              </a:lnSpc>
            </a:pPr>
            <a:r>
              <a:rPr sz="1400" b="1" spc="50" dirty="0">
                <a:latin typeface="Calibri"/>
                <a:cs typeface="Calibri"/>
              </a:rPr>
              <a:t>All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volunteers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spc="50" dirty="0">
                <a:latin typeface="Calibri"/>
                <a:cs typeface="Calibri"/>
              </a:rPr>
              <a:t>are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required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to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spc="90" dirty="0">
                <a:latin typeface="Calibri"/>
                <a:cs typeface="Calibri"/>
              </a:rPr>
              <a:t>check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in</a:t>
            </a:r>
            <a:r>
              <a:rPr sz="1400" b="1" spc="140" dirty="0">
                <a:latin typeface="Calibri"/>
                <a:cs typeface="Calibri"/>
              </a:rPr>
              <a:t> </a:t>
            </a:r>
            <a:r>
              <a:rPr sz="1400" b="1" spc="40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814" y="599186"/>
            <a:ext cx="2733675" cy="2095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1565"/>
              </a:lnSpc>
            </a:pPr>
            <a:r>
              <a:rPr sz="1400" b="1" spc="10" dirty="0">
                <a:latin typeface="Calibri"/>
                <a:cs typeface="Calibri"/>
              </a:rPr>
              <a:t>out</a:t>
            </a:r>
            <a:r>
              <a:rPr sz="1400" b="1" spc="14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with</a:t>
            </a:r>
            <a:r>
              <a:rPr sz="1400" b="1" spc="18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their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Volunteer</a:t>
            </a:r>
            <a:r>
              <a:rPr sz="1400" b="1" spc="204" dirty="0">
                <a:latin typeface="Calibri"/>
                <a:cs typeface="Calibri"/>
              </a:rPr>
              <a:t> </a:t>
            </a:r>
            <a:r>
              <a:rPr sz="1400" b="1" spc="35" dirty="0">
                <a:latin typeface="Calibri"/>
                <a:cs typeface="Calibri"/>
              </a:rPr>
              <a:t>Manager.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3484" y="788098"/>
            <a:ext cx="3342004" cy="882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63195">
              <a:lnSpc>
                <a:spcPts val="1650"/>
              </a:lnSpc>
              <a:spcBef>
                <a:spcPts val="204"/>
              </a:spcBef>
            </a:pPr>
            <a:r>
              <a:rPr sz="1400" spc="20" dirty="0">
                <a:latin typeface="Calibri"/>
                <a:cs typeface="Calibri"/>
              </a:rPr>
              <a:t>Volunteers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will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be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sent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the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following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info </a:t>
            </a:r>
            <a:r>
              <a:rPr sz="1400" spc="110" dirty="0">
                <a:latin typeface="Calibri"/>
                <a:cs typeface="Calibri"/>
              </a:rPr>
              <a:t>BEFORE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volunteer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shift:</a:t>
            </a:r>
            <a:endParaRPr sz="1400">
              <a:latin typeface="Calibri"/>
              <a:cs typeface="Calibri"/>
            </a:endParaRPr>
          </a:p>
          <a:p>
            <a:pPr marL="150495">
              <a:lnSpc>
                <a:spcPts val="1664"/>
              </a:lnSpc>
              <a:tabLst>
                <a:tab pos="469900" algn="l"/>
              </a:tabLst>
            </a:pPr>
            <a:r>
              <a:rPr sz="1400" spc="-25" dirty="0">
                <a:latin typeface="Calibri"/>
                <a:cs typeface="Calibri"/>
              </a:rPr>
              <a:t>1.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55" dirty="0">
                <a:latin typeface="Calibri"/>
                <a:cs typeface="Calibri"/>
              </a:rPr>
              <a:t>Exact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location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2.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Check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time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250" dirty="0">
                <a:latin typeface="Calibri"/>
                <a:cs typeface="Calibri"/>
              </a:rPr>
              <a:t>3.</a:t>
            </a:r>
            <a:r>
              <a:rPr sz="1250" spc="18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Manager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contact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information/cell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phone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3484" y="1856803"/>
            <a:ext cx="3669029" cy="2809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358775" indent="915035">
              <a:lnSpc>
                <a:spcPct val="100699"/>
              </a:lnSpc>
              <a:spcBef>
                <a:spcPts val="114"/>
              </a:spcBef>
            </a:pPr>
            <a:r>
              <a:rPr sz="1400" b="1" u="sng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Check</a:t>
            </a:r>
            <a:r>
              <a:rPr sz="1400" b="1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in/out</a:t>
            </a:r>
            <a:r>
              <a:rPr sz="1400" b="1" u="sng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Locations:</a:t>
            </a:r>
            <a:r>
              <a:rPr sz="1400" b="1" u="none" spc="35" dirty="0">
                <a:latin typeface="Calibri"/>
                <a:cs typeface="Calibri"/>
              </a:rPr>
              <a:t> </a:t>
            </a:r>
            <a:r>
              <a:rPr sz="1400" u="none" spc="60" dirty="0">
                <a:latin typeface="Calibri"/>
                <a:cs typeface="Calibri"/>
              </a:rPr>
              <a:t>Depending</a:t>
            </a:r>
            <a:r>
              <a:rPr sz="1400" u="none" spc="150" dirty="0">
                <a:latin typeface="Calibri"/>
                <a:cs typeface="Calibri"/>
              </a:rPr>
              <a:t> </a:t>
            </a:r>
            <a:r>
              <a:rPr sz="1400" u="none" dirty="0">
                <a:latin typeface="Calibri"/>
                <a:cs typeface="Calibri"/>
              </a:rPr>
              <a:t>on</a:t>
            </a:r>
            <a:r>
              <a:rPr sz="1400" u="none" spc="190" dirty="0">
                <a:latin typeface="Calibri"/>
                <a:cs typeface="Calibri"/>
              </a:rPr>
              <a:t> </a:t>
            </a:r>
            <a:r>
              <a:rPr sz="1400" u="none" dirty="0">
                <a:latin typeface="Calibri"/>
                <a:cs typeface="Calibri"/>
              </a:rPr>
              <a:t>your</a:t>
            </a:r>
            <a:r>
              <a:rPr sz="1400" u="none" spc="120" dirty="0">
                <a:latin typeface="Calibri"/>
                <a:cs typeface="Calibri"/>
              </a:rPr>
              <a:t> </a:t>
            </a:r>
            <a:r>
              <a:rPr sz="1400" u="none" dirty="0">
                <a:latin typeface="Calibri"/>
                <a:cs typeface="Calibri"/>
              </a:rPr>
              <a:t>position,</a:t>
            </a:r>
            <a:r>
              <a:rPr sz="1400" u="none" spc="105" dirty="0">
                <a:latin typeface="Calibri"/>
                <a:cs typeface="Calibri"/>
              </a:rPr>
              <a:t> </a:t>
            </a:r>
            <a:r>
              <a:rPr sz="1400" u="none" dirty="0">
                <a:latin typeface="Calibri"/>
                <a:cs typeface="Calibri"/>
              </a:rPr>
              <a:t>there</a:t>
            </a:r>
            <a:r>
              <a:rPr sz="1400" u="none" spc="170" dirty="0">
                <a:latin typeface="Calibri"/>
                <a:cs typeface="Calibri"/>
              </a:rPr>
              <a:t> </a:t>
            </a:r>
            <a:r>
              <a:rPr sz="1400" u="none" dirty="0">
                <a:latin typeface="Calibri"/>
                <a:cs typeface="Calibri"/>
              </a:rPr>
              <a:t>are</a:t>
            </a:r>
            <a:r>
              <a:rPr sz="1400" u="none" spc="80" dirty="0">
                <a:latin typeface="Calibri"/>
                <a:cs typeface="Calibri"/>
              </a:rPr>
              <a:t> </a:t>
            </a:r>
            <a:r>
              <a:rPr sz="1400" u="none" spc="-20" dirty="0">
                <a:latin typeface="Calibri"/>
                <a:cs typeface="Calibri"/>
              </a:rPr>
              <a:t>five </a:t>
            </a:r>
            <a:r>
              <a:rPr sz="1400" u="none" spc="60" dirty="0">
                <a:latin typeface="Calibri"/>
                <a:cs typeface="Calibri"/>
              </a:rPr>
              <a:t>check-</a:t>
            </a:r>
            <a:r>
              <a:rPr sz="1400" u="none" dirty="0">
                <a:latin typeface="Calibri"/>
                <a:cs typeface="Calibri"/>
              </a:rPr>
              <a:t>in</a:t>
            </a:r>
            <a:r>
              <a:rPr sz="1400" u="none" spc="55" dirty="0">
                <a:latin typeface="Calibri"/>
                <a:cs typeface="Calibri"/>
              </a:rPr>
              <a:t> </a:t>
            </a:r>
            <a:r>
              <a:rPr sz="1400" u="none" spc="-10" dirty="0">
                <a:latin typeface="Calibri"/>
                <a:cs typeface="Calibri"/>
              </a:rPr>
              <a:t>locations</a:t>
            </a:r>
            <a:endParaRPr sz="1400">
              <a:latin typeface="Calibri"/>
              <a:cs typeface="Calibri"/>
            </a:endParaRPr>
          </a:p>
          <a:p>
            <a:pPr marL="469900" marR="227965" indent="-319405">
              <a:lnSpc>
                <a:spcPts val="165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Grant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Park/Butler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Field-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Ride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Marshals </a:t>
            </a:r>
            <a:r>
              <a:rPr sz="1400" spc="50" dirty="0">
                <a:latin typeface="Calibri"/>
                <a:cs typeface="Calibri"/>
              </a:rPr>
              <a:t>and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Course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Marshals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u="sng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endParaRPr sz="1400">
              <a:latin typeface="Calibri"/>
              <a:cs typeface="Calibri"/>
            </a:endParaRPr>
          </a:p>
          <a:p>
            <a:pPr marL="572135" marR="95250" lvl="1" indent="-205104">
              <a:lnSpc>
                <a:spcPts val="1660"/>
              </a:lnSpc>
              <a:spcBef>
                <a:spcPts val="75"/>
              </a:spcBef>
              <a:buChar char="•"/>
              <a:tabLst>
                <a:tab pos="572135" algn="l"/>
              </a:tabLst>
            </a:pPr>
            <a:r>
              <a:rPr sz="1400" dirty="0">
                <a:latin typeface="Calibri"/>
                <a:cs typeface="Calibri"/>
              </a:rPr>
              <a:t>Bryn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Mawr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Stop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140" dirty="0">
                <a:latin typeface="Calibri"/>
                <a:cs typeface="Calibri"/>
              </a:rPr>
              <a:t>–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Bryn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Mawr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25" dirty="0">
                <a:latin typeface="Calibri"/>
                <a:cs typeface="Calibri"/>
              </a:rPr>
              <a:t>and </a:t>
            </a:r>
            <a:r>
              <a:rPr sz="1400" spc="65" dirty="0">
                <a:latin typeface="Calibri"/>
                <a:cs typeface="Calibri"/>
              </a:rPr>
              <a:t>Dusable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Lake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Shore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Drive</a:t>
            </a:r>
            <a:endParaRPr sz="1400">
              <a:latin typeface="Calibri"/>
              <a:cs typeface="Calibri"/>
            </a:endParaRPr>
          </a:p>
          <a:p>
            <a:pPr marL="572135" marR="5080" lvl="1" indent="-205104">
              <a:lnSpc>
                <a:spcPts val="1650"/>
              </a:lnSpc>
              <a:spcBef>
                <a:spcPts val="70"/>
              </a:spcBef>
              <a:buChar char="•"/>
              <a:tabLst>
                <a:tab pos="572135" algn="l"/>
              </a:tabLst>
            </a:pPr>
            <a:r>
              <a:rPr sz="1400" dirty="0">
                <a:latin typeface="Calibri"/>
                <a:cs typeface="Calibri"/>
              </a:rPr>
              <a:t>Museum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Science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and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Industry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140" dirty="0">
                <a:latin typeface="Calibri"/>
                <a:cs typeface="Calibri"/>
              </a:rPr>
              <a:t>–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57th </a:t>
            </a:r>
            <a:r>
              <a:rPr sz="1400" dirty="0">
                <a:latin typeface="Calibri"/>
                <a:cs typeface="Calibri"/>
              </a:rPr>
              <a:t>Street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and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DLSD</a:t>
            </a:r>
            <a:endParaRPr sz="1400">
              <a:latin typeface="Calibri"/>
              <a:cs typeface="Calibri"/>
            </a:endParaRPr>
          </a:p>
          <a:p>
            <a:pPr marL="571500" lvl="1" indent="-204470">
              <a:lnSpc>
                <a:spcPts val="1605"/>
              </a:lnSpc>
              <a:buChar char="•"/>
              <a:tabLst>
                <a:tab pos="571500" algn="l"/>
              </a:tabLst>
            </a:pPr>
            <a:r>
              <a:rPr sz="1400" spc="70" dirty="0">
                <a:latin typeface="Calibri"/>
                <a:cs typeface="Calibri"/>
              </a:rPr>
              <a:t>Oakwood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Rider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Check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140" dirty="0">
                <a:latin typeface="Calibri"/>
                <a:cs typeface="Calibri"/>
              </a:rPr>
              <a:t>–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East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Side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664"/>
              </a:lnSpc>
              <a:spcBef>
                <a:spcPts val="50"/>
              </a:spcBef>
            </a:pPr>
            <a:r>
              <a:rPr sz="1400" spc="65" dirty="0">
                <a:latin typeface="Calibri"/>
                <a:cs typeface="Calibri"/>
              </a:rPr>
              <a:t>Dusable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Lake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Shore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Drive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Oakwood</a:t>
            </a:r>
            <a:endParaRPr sz="1400">
              <a:latin typeface="Calibri"/>
              <a:cs typeface="Calibri"/>
            </a:endParaRPr>
          </a:p>
          <a:p>
            <a:pPr marL="572135" marR="400050" lvl="1" indent="-205104">
              <a:lnSpc>
                <a:spcPts val="1730"/>
              </a:lnSpc>
              <a:buChar char="•"/>
              <a:tabLst>
                <a:tab pos="572135" algn="l"/>
              </a:tabLst>
            </a:pPr>
            <a:r>
              <a:rPr sz="1400" dirty="0">
                <a:latin typeface="Calibri"/>
                <a:cs typeface="Calibri"/>
              </a:rPr>
              <a:t>Fullerton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Rider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Check-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East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side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140" dirty="0">
                <a:latin typeface="Calibri"/>
                <a:cs typeface="Calibri"/>
              </a:rPr>
              <a:t>DLSD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Fullerton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</p:grpSpPr>
        <p:sp>
          <p:nvSpPr>
            <p:cNvPr id="3" name="object 3"/>
            <p:cNvSpPr/>
            <p:nvPr/>
          </p:nvSpPr>
          <p:spPr>
            <a:xfrm>
              <a:off x="4572000" y="5029200"/>
              <a:ext cx="4572000" cy="114300"/>
            </a:xfrm>
            <a:custGeom>
              <a:avLst/>
              <a:gdLst/>
              <a:ahLst/>
              <a:cxnLst/>
              <a:rect l="l" t="t" r="r" b="b"/>
              <a:pathLst>
                <a:path w="4572000" h="114300">
                  <a:moveTo>
                    <a:pt x="0" y="114299"/>
                  </a:moveTo>
                  <a:lnTo>
                    <a:pt x="4572000" y="114299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14299"/>
                  </a:lnTo>
                  <a:close/>
                </a:path>
              </a:pathLst>
            </a:custGeom>
            <a:solidFill>
              <a:srgbClr val="C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0"/>
              <a:ext cx="4572000" cy="5029200"/>
            </a:xfrm>
            <a:custGeom>
              <a:avLst/>
              <a:gdLst/>
              <a:ahLst/>
              <a:cxnLst/>
              <a:rect l="l" t="t" r="r" b="b"/>
              <a:pathLst>
                <a:path w="4572000" h="5029200">
                  <a:moveTo>
                    <a:pt x="4572000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4572000" y="50292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32217" y="1627123"/>
            <a:ext cx="2247900" cy="1649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2105">
              <a:lnSpc>
                <a:spcPct val="100400"/>
              </a:lnSpc>
              <a:spcBef>
                <a:spcPts val="110"/>
              </a:spcBef>
            </a:pPr>
            <a:r>
              <a:rPr sz="5300" spc="-815" dirty="0">
                <a:solidFill>
                  <a:srgbClr val="CCA677"/>
                </a:solidFill>
                <a:latin typeface="Arial Narrow"/>
                <a:cs typeface="Arial Narrow"/>
              </a:rPr>
              <a:t>ROUTE </a:t>
            </a:r>
            <a:r>
              <a:rPr sz="5300" spc="-805" dirty="0">
                <a:solidFill>
                  <a:srgbClr val="CCA677"/>
                </a:solidFill>
                <a:latin typeface="Arial Narrow"/>
                <a:cs typeface="Arial Narrow"/>
              </a:rPr>
              <a:t>SCHEDULE</a:t>
            </a:r>
            <a:endParaRPr sz="53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47920" y="147002"/>
            <a:ext cx="3928745" cy="48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sz="1250" b="1" dirty="0">
                <a:solidFill>
                  <a:srgbClr val="000000"/>
                </a:solidFill>
                <a:latin typeface="Trebuchet MS"/>
                <a:cs typeface="Trebuchet MS"/>
              </a:rPr>
              <a:t>6:00</a:t>
            </a:r>
            <a:r>
              <a:rPr sz="1250" b="1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250" b="1" spc="90" dirty="0">
                <a:solidFill>
                  <a:srgbClr val="000000"/>
                </a:solidFill>
                <a:latin typeface="Trebuchet MS"/>
                <a:cs typeface="Trebuchet MS"/>
              </a:rPr>
              <a:t>am</a:t>
            </a:r>
            <a:r>
              <a:rPr sz="1250" b="1" spc="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250" spc="260" dirty="0">
                <a:solidFill>
                  <a:srgbClr val="000000"/>
                </a:solidFill>
              </a:rPr>
              <a:t>–</a:t>
            </a:r>
            <a:r>
              <a:rPr sz="1250" spc="40" dirty="0">
                <a:solidFill>
                  <a:srgbClr val="000000"/>
                </a:solidFill>
              </a:rPr>
              <a:t> </a:t>
            </a:r>
            <a:r>
              <a:rPr sz="1250" spc="85" dirty="0">
                <a:solidFill>
                  <a:srgbClr val="000000"/>
                </a:solidFill>
              </a:rPr>
              <a:t>DuSable</a:t>
            </a:r>
            <a:r>
              <a:rPr sz="1250" spc="70" dirty="0">
                <a:solidFill>
                  <a:srgbClr val="000000"/>
                </a:solidFill>
              </a:rPr>
              <a:t> Lake</a:t>
            </a:r>
            <a:r>
              <a:rPr sz="1250" spc="-20" dirty="0">
                <a:solidFill>
                  <a:srgbClr val="000000"/>
                </a:solidFill>
              </a:rPr>
              <a:t> </a:t>
            </a:r>
            <a:r>
              <a:rPr sz="1250" spc="70" dirty="0">
                <a:solidFill>
                  <a:srgbClr val="000000"/>
                </a:solidFill>
              </a:rPr>
              <a:t>Shore </a:t>
            </a:r>
            <a:r>
              <a:rPr sz="1250" dirty="0">
                <a:solidFill>
                  <a:srgbClr val="000000"/>
                </a:solidFill>
              </a:rPr>
              <a:t>Drive</a:t>
            </a:r>
            <a:r>
              <a:rPr sz="1250" spc="-20" dirty="0">
                <a:solidFill>
                  <a:srgbClr val="000000"/>
                </a:solidFill>
              </a:rPr>
              <a:t> </a:t>
            </a:r>
            <a:r>
              <a:rPr sz="1250" dirty="0">
                <a:solidFill>
                  <a:srgbClr val="000000"/>
                </a:solidFill>
              </a:rPr>
              <a:t>cleared</a:t>
            </a:r>
            <a:r>
              <a:rPr sz="1250" spc="105" dirty="0">
                <a:solidFill>
                  <a:srgbClr val="000000"/>
                </a:solidFill>
              </a:rPr>
              <a:t> </a:t>
            </a:r>
            <a:r>
              <a:rPr sz="1250" dirty="0">
                <a:solidFill>
                  <a:srgbClr val="000000"/>
                </a:solidFill>
              </a:rPr>
              <a:t>of</a:t>
            </a:r>
            <a:r>
              <a:rPr sz="1250" spc="15" dirty="0">
                <a:solidFill>
                  <a:srgbClr val="000000"/>
                </a:solidFill>
              </a:rPr>
              <a:t> </a:t>
            </a:r>
            <a:r>
              <a:rPr sz="1250" spc="-25" dirty="0">
                <a:solidFill>
                  <a:srgbClr val="000000"/>
                </a:solidFill>
              </a:rPr>
              <a:t>car </a:t>
            </a:r>
            <a:r>
              <a:rPr sz="1250" spc="-10" dirty="0">
                <a:solidFill>
                  <a:srgbClr val="000000"/>
                </a:solidFill>
              </a:rPr>
              <a:t>traffic</a:t>
            </a:r>
            <a:r>
              <a:rPr sz="1250" spc="-25" dirty="0">
                <a:solidFill>
                  <a:srgbClr val="000000"/>
                </a:solidFill>
              </a:rPr>
              <a:t> </a:t>
            </a:r>
            <a:r>
              <a:rPr sz="1250" spc="60" dirty="0">
                <a:solidFill>
                  <a:srgbClr val="000000"/>
                </a:solidFill>
              </a:rPr>
              <a:t>by</a:t>
            </a:r>
            <a:r>
              <a:rPr sz="1250" spc="-20" dirty="0">
                <a:solidFill>
                  <a:srgbClr val="000000"/>
                </a:solidFill>
              </a:rPr>
              <a:t> </a:t>
            </a:r>
            <a:r>
              <a:rPr sz="1250" dirty="0">
                <a:solidFill>
                  <a:srgbClr val="000000"/>
                </a:solidFill>
              </a:rPr>
              <a:t>the </a:t>
            </a:r>
            <a:r>
              <a:rPr sz="1250" spc="65" dirty="0">
                <a:solidFill>
                  <a:srgbClr val="000000"/>
                </a:solidFill>
              </a:rPr>
              <a:t>Chicago</a:t>
            </a:r>
            <a:r>
              <a:rPr sz="1250" spc="-10" dirty="0">
                <a:solidFill>
                  <a:srgbClr val="000000"/>
                </a:solidFill>
              </a:rPr>
              <a:t> Police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5565" y="824674"/>
            <a:ext cx="4347845" cy="3680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6735" marR="596265" indent="-241935">
              <a:lnSpc>
                <a:spcPct val="120200"/>
              </a:lnSpc>
              <a:spcBef>
                <a:spcPts val="90"/>
              </a:spcBef>
            </a:pPr>
            <a:r>
              <a:rPr sz="1250" b="1" spc="-10" dirty="0">
                <a:latin typeface="Trebuchet MS"/>
                <a:cs typeface="Trebuchet MS"/>
              </a:rPr>
              <a:t>6:30</a:t>
            </a:r>
            <a:r>
              <a:rPr sz="1250" b="1" spc="-85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30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spc="55" dirty="0">
                <a:latin typeface="Trebuchet MS"/>
                <a:cs typeface="Trebuchet MS"/>
              </a:rPr>
              <a:t>Bike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the</a:t>
            </a:r>
            <a:r>
              <a:rPr sz="1250" spc="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Drive</a:t>
            </a:r>
            <a:r>
              <a:rPr sz="1250" spc="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start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time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with</a:t>
            </a:r>
            <a:r>
              <a:rPr sz="1250" spc="50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Police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spc="-60" dirty="0">
                <a:latin typeface="Trebuchet MS"/>
                <a:cs typeface="Trebuchet MS"/>
              </a:rPr>
              <a:t>“all</a:t>
            </a:r>
            <a:r>
              <a:rPr sz="1250" spc="-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clear”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(communicated</a:t>
            </a:r>
            <a:r>
              <a:rPr sz="1250" spc="80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by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radio </a:t>
            </a:r>
            <a:r>
              <a:rPr sz="1250" dirty="0">
                <a:latin typeface="Trebuchet MS"/>
                <a:cs typeface="Trebuchet MS"/>
              </a:rPr>
              <a:t>to</a:t>
            </a:r>
            <a:r>
              <a:rPr sz="1250" spc="8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our</a:t>
            </a:r>
            <a:r>
              <a:rPr sz="1250" spc="9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Event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Manager,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Brittany</a:t>
            </a:r>
            <a:r>
              <a:rPr sz="1250" spc="7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Gillespie). </a:t>
            </a:r>
            <a:r>
              <a:rPr sz="1250" dirty="0">
                <a:latin typeface="Trebuchet MS"/>
                <a:cs typeface="Trebuchet MS"/>
              </a:rPr>
              <a:t>Cyclists</a:t>
            </a:r>
            <a:r>
              <a:rPr sz="1250" spc="5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start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to</a:t>
            </a:r>
            <a:r>
              <a:rPr sz="1250" spc="6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the</a:t>
            </a:r>
            <a:r>
              <a:rPr sz="1250" spc="8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north</a:t>
            </a:r>
            <a:r>
              <a:rPr sz="1250" spc="80" dirty="0">
                <a:latin typeface="Trebuchet MS"/>
                <a:cs typeface="Trebuchet MS"/>
              </a:rPr>
              <a:t> </a:t>
            </a:r>
            <a:r>
              <a:rPr sz="1250" spc="75" dirty="0">
                <a:latin typeface="Trebuchet MS"/>
                <a:cs typeface="Trebuchet MS"/>
              </a:rPr>
              <a:t>and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to</a:t>
            </a:r>
            <a:r>
              <a:rPr sz="1250" spc="6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the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south</a:t>
            </a:r>
            <a:endParaRPr sz="1250">
              <a:latin typeface="Trebuchet MS"/>
              <a:cs typeface="Trebuchet MS"/>
            </a:endParaRPr>
          </a:p>
          <a:p>
            <a:pPr marL="304800" marR="5080">
              <a:lnSpc>
                <a:spcPct val="120200"/>
              </a:lnSpc>
            </a:pPr>
            <a:r>
              <a:rPr sz="1250" b="1" spc="-35" dirty="0">
                <a:latin typeface="Trebuchet MS"/>
                <a:cs typeface="Trebuchet MS"/>
              </a:rPr>
              <a:t>6:35</a:t>
            </a:r>
            <a:r>
              <a:rPr sz="1250" b="1" spc="-50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to</a:t>
            </a:r>
            <a:r>
              <a:rPr sz="1250" b="1" spc="45" dirty="0">
                <a:latin typeface="Trebuchet MS"/>
                <a:cs typeface="Trebuchet MS"/>
              </a:rPr>
              <a:t> </a:t>
            </a:r>
            <a:r>
              <a:rPr sz="1250" b="1" spc="-60" dirty="0">
                <a:latin typeface="Trebuchet MS"/>
                <a:cs typeface="Trebuchet MS"/>
              </a:rPr>
              <a:t>10:25</a:t>
            </a:r>
            <a:r>
              <a:rPr sz="1250" b="1" spc="40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40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5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Riders</a:t>
            </a:r>
            <a:r>
              <a:rPr sz="1250" spc="60" dirty="0">
                <a:latin typeface="Trebuchet MS"/>
                <a:cs typeface="Trebuchet MS"/>
              </a:rPr>
              <a:t> </a:t>
            </a:r>
            <a:r>
              <a:rPr sz="1250" spc="100" dirty="0">
                <a:latin typeface="Trebuchet MS"/>
                <a:cs typeface="Trebuchet MS"/>
              </a:rPr>
              <a:t>pass</a:t>
            </a:r>
            <a:r>
              <a:rPr sz="1250" spc="6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through</a:t>
            </a:r>
            <a:r>
              <a:rPr sz="1250" spc="8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Fullerton</a:t>
            </a:r>
            <a:r>
              <a:rPr sz="1250" spc="85" dirty="0">
                <a:latin typeface="Trebuchet MS"/>
                <a:cs typeface="Trebuchet MS"/>
              </a:rPr>
              <a:t> </a:t>
            </a:r>
            <a:r>
              <a:rPr sz="1250" spc="25" dirty="0">
                <a:latin typeface="Trebuchet MS"/>
                <a:cs typeface="Trebuchet MS"/>
              </a:rPr>
              <a:t>and </a:t>
            </a:r>
            <a:r>
              <a:rPr sz="1250" spc="95" dirty="0">
                <a:latin typeface="Trebuchet MS"/>
                <a:cs typeface="Trebuchet MS"/>
              </a:rPr>
              <a:t>Oakwood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spc="40" dirty="0">
                <a:latin typeface="Trebuchet MS"/>
                <a:cs typeface="Trebuchet MS"/>
              </a:rPr>
              <a:t>checkpoints</a:t>
            </a:r>
            <a:endParaRPr sz="1250">
              <a:latin typeface="Trebuchet MS"/>
              <a:cs typeface="Trebuchet MS"/>
            </a:endParaRPr>
          </a:p>
          <a:p>
            <a:pPr marL="304800" marR="210820">
              <a:lnSpc>
                <a:spcPct val="120100"/>
              </a:lnSpc>
              <a:spcBef>
                <a:spcPts val="5"/>
              </a:spcBef>
            </a:pPr>
            <a:r>
              <a:rPr sz="1250" b="1" spc="-60" dirty="0">
                <a:latin typeface="Trebuchet MS"/>
                <a:cs typeface="Trebuchet MS"/>
              </a:rPr>
              <a:t>10:25</a:t>
            </a:r>
            <a:r>
              <a:rPr sz="1250" b="1" spc="-5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20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Bicycle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spc="105" dirty="0">
                <a:latin typeface="Trebuchet MS"/>
                <a:cs typeface="Trebuchet MS"/>
              </a:rPr>
              <a:t>sweeps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50" dirty="0">
                <a:latin typeface="Trebuchet MS"/>
                <a:cs typeface="Trebuchet MS"/>
              </a:rPr>
              <a:t>dispatched</a:t>
            </a:r>
            <a:r>
              <a:rPr sz="1250" spc="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from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Grant </a:t>
            </a:r>
            <a:r>
              <a:rPr sz="1250" spc="45" dirty="0">
                <a:latin typeface="Trebuchet MS"/>
                <a:cs typeface="Trebuchet MS"/>
              </a:rPr>
              <a:t>Park/Butler</a:t>
            </a:r>
            <a:r>
              <a:rPr sz="1250" spc="-8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Field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250">
              <a:latin typeface="Trebuchet MS"/>
              <a:cs typeface="Trebuchet MS"/>
            </a:endParaRPr>
          </a:p>
          <a:p>
            <a:pPr marL="304800" marR="145415">
              <a:lnSpc>
                <a:spcPct val="120200"/>
              </a:lnSpc>
              <a:spcBef>
                <a:spcPts val="5"/>
              </a:spcBef>
            </a:pPr>
            <a:r>
              <a:rPr sz="1250" b="1" spc="-60" dirty="0">
                <a:latin typeface="Trebuchet MS"/>
                <a:cs typeface="Trebuchet MS"/>
              </a:rPr>
              <a:t>10:25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-5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spc="125" dirty="0">
                <a:latin typeface="Trebuchet MS"/>
                <a:cs typeface="Trebuchet MS"/>
              </a:rPr>
              <a:t>No</a:t>
            </a:r>
            <a:r>
              <a:rPr sz="1250" dirty="0">
                <a:latin typeface="Trebuchet MS"/>
                <a:cs typeface="Trebuchet MS"/>
              </a:rPr>
              <a:t> rider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spc="95" dirty="0">
                <a:latin typeface="Trebuchet MS"/>
                <a:cs typeface="Trebuchet MS"/>
              </a:rPr>
              <a:t>passes</a:t>
            </a:r>
            <a:r>
              <a:rPr sz="1250" spc="-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Grant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Park/Butler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Field </a:t>
            </a:r>
            <a:r>
              <a:rPr sz="1250" dirty="0">
                <a:latin typeface="Trebuchet MS"/>
                <a:cs typeface="Trebuchet MS"/>
              </a:rPr>
              <a:t>after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this</a:t>
            </a:r>
            <a:r>
              <a:rPr sz="1250" spc="-20" dirty="0">
                <a:latin typeface="Trebuchet MS"/>
                <a:cs typeface="Trebuchet MS"/>
              </a:rPr>
              <a:t> time</a:t>
            </a:r>
            <a:endParaRPr sz="1250">
              <a:latin typeface="Trebuchet MS"/>
              <a:cs typeface="Trebuchet MS"/>
            </a:endParaRPr>
          </a:p>
          <a:p>
            <a:pPr marL="269875">
              <a:lnSpc>
                <a:spcPct val="100000"/>
              </a:lnSpc>
              <a:spcBef>
                <a:spcPts val="300"/>
              </a:spcBef>
            </a:pPr>
            <a:r>
              <a:rPr sz="1250" b="1" spc="-35" dirty="0">
                <a:latin typeface="Trebuchet MS"/>
                <a:cs typeface="Trebuchet MS"/>
              </a:rPr>
              <a:t>10:30</a:t>
            </a:r>
            <a:r>
              <a:rPr sz="1250" b="1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10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Fullerton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spc="75" dirty="0">
                <a:latin typeface="Trebuchet MS"/>
                <a:cs typeface="Trebuchet MS"/>
              </a:rPr>
              <a:t>and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spc="95" dirty="0">
                <a:latin typeface="Trebuchet MS"/>
                <a:cs typeface="Trebuchet MS"/>
              </a:rPr>
              <a:t>Oakwood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rider</a:t>
            </a:r>
            <a:r>
              <a:rPr sz="1250" spc="40" dirty="0">
                <a:latin typeface="Trebuchet MS"/>
                <a:cs typeface="Trebuchet MS"/>
              </a:rPr>
              <a:t> checkpoints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50" spc="35" dirty="0">
                <a:latin typeface="Trebuchet MS"/>
                <a:cs typeface="Trebuchet MS"/>
              </a:rPr>
              <a:t>dismantled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250">
              <a:latin typeface="Trebuchet MS"/>
              <a:cs typeface="Trebuchet MS"/>
            </a:endParaRPr>
          </a:p>
          <a:p>
            <a:pPr marL="304800" marR="161925">
              <a:lnSpc>
                <a:spcPct val="120300"/>
              </a:lnSpc>
            </a:pPr>
            <a:r>
              <a:rPr sz="1250" b="1" spc="-35" dirty="0">
                <a:latin typeface="Trebuchet MS"/>
                <a:cs typeface="Trebuchet MS"/>
              </a:rPr>
              <a:t>10:30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-25" dirty="0">
                <a:latin typeface="Trebuchet MS"/>
                <a:cs typeface="Trebuchet MS"/>
              </a:rPr>
              <a:t> </a:t>
            </a:r>
            <a:r>
              <a:rPr sz="1250" spc="125" dirty="0">
                <a:latin typeface="Trebuchet MS"/>
                <a:cs typeface="Trebuchet MS"/>
              </a:rPr>
              <a:t>No</a:t>
            </a:r>
            <a:r>
              <a:rPr sz="1250" spc="-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rider </a:t>
            </a:r>
            <a:r>
              <a:rPr sz="1250" spc="95" dirty="0">
                <a:latin typeface="Trebuchet MS"/>
                <a:cs typeface="Trebuchet MS"/>
              </a:rPr>
              <a:t>passes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90" dirty="0">
                <a:latin typeface="Trebuchet MS"/>
                <a:cs typeface="Trebuchet MS"/>
              </a:rPr>
              <a:t>Monroe/DuSable</a:t>
            </a:r>
            <a:r>
              <a:rPr sz="1250" spc="-75" dirty="0">
                <a:latin typeface="Trebuchet MS"/>
                <a:cs typeface="Trebuchet MS"/>
              </a:rPr>
              <a:t> </a:t>
            </a:r>
            <a:r>
              <a:rPr sz="1250" spc="50" dirty="0">
                <a:latin typeface="Trebuchet MS"/>
                <a:cs typeface="Trebuchet MS"/>
              </a:rPr>
              <a:t>Lake </a:t>
            </a:r>
            <a:r>
              <a:rPr sz="1250" spc="70" dirty="0">
                <a:latin typeface="Trebuchet MS"/>
                <a:cs typeface="Trebuchet MS"/>
              </a:rPr>
              <a:t>Shore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Drive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after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this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time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5033962"/>
            <a:ext cx="4572000" cy="109855"/>
          </a:xfrm>
          <a:custGeom>
            <a:avLst/>
            <a:gdLst/>
            <a:ahLst/>
            <a:cxnLst/>
            <a:rect l="l" t="t" r="r" b="b"/>
            <a:pathLst>
              <a:path w="4572000" h="109854">
                <a:moveTo>
                  <a:pt x="0" y="109537"/>
                </a:moveTo>
                <a:lnTo>
                  <a:pt x="4572000" y="109537"/>
                </a:lnTo>
                <a:lnTo>
                  <a:pt x="4572000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0" y="0"/>
            <a:ext cx="4577080" cy="5038725"/>
            <a:chOff x="4572000" y="0"/>
            <a:chExt cx="4577080" cy="5038725"/>
          </a:xfrm>
        </p:grpSpPr>
        <p:sp>
          <p:nvSpPr>
            <p:cNvPr id="4" name="object 4"/>
            <p:cNvSpPr/>
            <p:nvPr/>
          </p:nvSpPr>
          <p:spPr>
            <a:xfrm>
              <a:off x="4572000" y="0"/>
              <a:ext cx="4572000" cy="5080"/>
            </a:xfrm>
            <a:custGeom>
              <a:avLst/>
              <a:gdLst/>
              <a:ahLst/>
              <a:cxnLst/>
              <a:rect l="l" t="t" r="r" b="b"/>
              <a:pathLst>
                <a:path w="4572000" h="5080">
                  <a:moveTo>
                    <a:pt x="0" y="4762"/>
                  </a:moveTo>
                  <a:lnTo>
                    <a:pt x="4572000" y="4762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C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6825" y="4762"/>
              <a:ext cx="4567555" cy="5029200"/>
            </a:xfrm>
            <a:custGeom>
              <a:avLst/>
              <a:gdLst/>
              <a:ahLst/>
              <a:cxnLst/>
              <a:rect l="l" t="t" r="r" b="b"/>
              <a:pathLst>
                <a:path w="4567555" h="5029200">
                  <a:moveTo>
                    <a:pt x="4567174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4567174" y="5029200"/>
                  </a:lnTo>
                  <a:lnTo>
                    <a:pt x="4567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6825" y="4762"/>
              <a:ext cx="4567555" cy="5029200"/>
            </a:xfrm>
            <a:custGeom>
              <a:avLst/>
              <a:gdLst/>
              <a:ahLst/>
              <a:cxnLst/>
              <a:rect l="l" t="t" r="r" b="b"/>
              <a:pathLst>
                <a:path w="4567555" h="5029200">
                  <a:moveTo>
                    <a:pt x="4567174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4567174" y="50292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3402" y="1627123"/>
            <a:ext cx="3602990" cy="1649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010919">
              <a:lnSpc>
                <a:spcPct val="100400"/>
              </a:lnSpc>
              <a:spcBef>
                <a:spcPts val="110"/>
              </a:spcBef>
            </a:pPr>
            <a:r>
              <a:rPr sz="5300" spc="-815" dirty="0">
                <a:solidFill>
                  <a:srgbClr val="CCA677"/>
                </a:solidFill>
                <a:latin typeface="Arial Narrow"/>
                <a:cs typeface="Arial Narrow"/>
              </a:rPr>
              <a:t>ROUTE </a:t>
            </a:r>
            <a:r>
              <a:rPr sz="5300" spc="-795" dirty="0">
                <a:solidFill>
                  <a:srgbClr val="CCA677"/>
                </a:solidFill>
                <a:latin typeface="Arial Narrow"/>
                <a:cs typeface="Arial Narrow"/>
              </a:rPr>
              <a:t>SCHEDULE</a:t>
            </a:r>
            <a:r>
              <a:rPr sz="5300" spc="-229" dirty="0">
                <a:solidFill>
                  <a:srgbClr val="CCA677"/>
                </a:solidFill>
                <a:latin typeface="Arial Narrow"/>
                <a:cs typeface="Arial Narrow"/>
              </a:rPr>
              <a:t> </a:t>
            </a:r>
            <a:r>
              <a:rPr sz="5300" spc="-785" dirty="0">
                <a:solidFill>
                  <a:srgbClr val="CCA677"/>
                </a:solidFill>
                <a:latin typeface="Arial Narrow"/>
                <a:cs typeface="Arial Narrow"/>
              </a:rPr>
              <a:t>CONT.</a:t>
            </a:r>
            <a:endParaRPr sz="53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47920" y="112966"/>
            <a:ext cx="4034790" cy="48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sz="1250" b="1" spc="-35" dirty="0">
                <a:solidFill>
                  <a:srgbClr val="000000"/>
                </a:solidFill>
                <a:latin typeface="Trebuchet MS"/>
                <a:cs typeface="Trebuchet MS"/>
              </a:rPr>
              <a:t>10:30</a:t>
            </a:r>
            <a:r>
              <a:rPr sz="1250" b="1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250" b="1" spc="90" dirty="0">
                <a:solidFill>
                  <a:srgbClr val="000000"/>
                </a:solidFill>
                <a:latin typeface="Trebuchet MS"/>
                <a:cs typeface="Trebuchet MS"/>
              </a:rPr>
              <a:t>am</a:t>
            </a:r>
            <a:r>
              <a:rPr sz="1250" b="1" spc="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250" spc="260" dirty="0">
                <a:solidFill>
                  <a:srgbClr val="000000"/>
                </a:solidFill>
              </a:rPr>
              <a:t>–</a:t>
            </a:r>
            <a:r>
              <a:rPr sz="1250" dirty="0">
                <a:solidFill>
                  <a:srgbClr val="000000"/>
                </a:solidFill>
              </a:rPr>
              <a:t> </a:t>
            </a:r>
            <a:r>
              <a:rPr sz="1250" spc="45" dirty="0">
                <a:solidFill>
                  <a:srgbClr val="000000"/>
                </a:solidFill>
              </a:rPr>
              <a:t>Bicycle</a:t>
            </a:r>
            <a:r>
              <a:rPr sz="1250" spc="25" dirty="0">
                <a:solidFill>
                  <a:srgbClr val="000000"/>
                </a:solidFill>
              </a:rPr>
              <a:t> </a:t>
            </a:r>
            <a:r>
              <a:rPr sz="1250" spc="105" dirty="0">
                <a:solidFill>
                  <a:srgbClr val="000000"/>
                </a:solidFill>
              </a:rPr>
              <a:t>sweeps</a:t>
            </a:r>
            <a:r>
              <a:rPr sz="1250" spc="-70" dirty="0">
                <a:solidFill>
                  <a:srgbClr val="000000"/>
                </a:solidFill>
              </a:rPr>
              <a:t> </a:t>
            </a:r>
            <a:r>
              <a:rPr sz="1250" spc="50" dirty="0">
                <a:solidFill>
                  <a:srgbClr val="000000"/>
                </a:solidFill>
              </a:rPr>
              <a:t>dispatched</a:t>
            </a:r>
            <a:r>
              <a:rPr sz="1250" spc="60" dirty="0">
                <a:solidFill>
                  <a:srgbClr val="000000"/>
                </a:solidFill>
              </a:rPr>
              <a:t> </a:t>
            </a:r>
            <a:r>
              <a:rPr sz="1250" dirty="0">
                <a:solidFill>
                  <a:srgbClr val="000000"/>
                </a:solidFill>
              </a:rPr>
              <a:t>from</a:t>
            </a:r>
            <a:r>
              <a:rPr sz="1250" spc="-20" dirty="0">
                <a:solidFill>
                  <a:srgbClr val="000000"/>
                </a:solidFill>
              </a:rPr>
              <a:t> </a:t>
            </a:r>
            <a:r>
              <a:rPr sz="1250" spc="50" dirty="0">
                <a:solidFill>
                  <a:srgbClr val="000000"/>
                </a:solidFill>
              </a:rPr>
              <a:t>North</a:t>
            </a:r>
            <a:r>
              <a:rPr sz="1250" spc="35" dirty="0">
                <a:solidFill>
                  <a:srgbClr val="000000"/>
                </a:solidFill>
              </a:rPr>
              <a:t> </a:t>
            </a:r>
            <a:r>
              <a:rPr sz="1250" spc="-50" dirty="0">
                <a:solidFill>
                  <a:srgbClr val="000000"/>
                </a:solidFill>
              </a:rPr>
              <a:t>&amp; </a:t>
            </a:r>
            <a:r>
              <a:rPr sz="1250" spc="55" dirty="0">
                <a:solidFill>
                  <a:srgbClr val="000000"/>
                </a:solidFill>
              </a:rPr>
              <a:t>South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5220" y="790765"/>
            <a:ext cx="3958590" cy="413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605790" indent="-457834">
              <a:lnSpc>
                <a:spcPct val="120100"/>
              </a:lnSpc>
              <a:spcBef>
                <a:spcPts val="95"/>
              </a:spcBef>
            </a:pPr>
            <a:r>
              <a:rPr sz="1250" b="1" spc="-60" dirty="0">
                <a:latin typeface="Trebuchet MS"/>
                <a:cs typeface="Trebuchet MS"/>
              </a:rPr>
              <a:t>10:35</a:t>
            </a:r>
            <a:r>
              <a:rPr sz="1250" b="1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20" dirty="0">
                <a:latin typeface="Trebuchet MS"/>
                <a:cs typeface="Trebuchet MS"/>
              </a:rPr>
              <a:t> </a:t>
            </a:r>
            <a:r>
              <a:rPr sz="1250" b="1" spc="65" dirty="0">
                <a:latin typeface="Trebuchet MS"/>
                <a:cs typeface="Trebuchet MS"/>
              </a:rPr>
              <a:t>-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spc="65" dirty="0">
                <a:latin typeface="Trebuchet MS"/>
                <a:cs typeface="Trebuchet MS"/>
              </a:rPr>
              <a:t>The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last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175" dirty="0">
                <a:latin typeface="Trebuchet MS"/>
                <a:cs typeface="Trebuchet MS"/>
              </a:rPr>
              <a:t>SB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riders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spc="70" dirty="0">
                <a:latin typeface="Trebuchet MS"/>
                <a:cs typeface="Trebuchet MS"/>
              </a:rPr>
              <a:t>should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pass </a:t>
            </a:r>
            <a:r>
              <a:rPr sz="1250" dirty="0">
                <a:latin typeface="Trebuchet MS"/>
                <a:cs typeface="Trebuchet MS"/>
              </a:rPr>
              <a:t>Roosevelt,</a:t>
            </a:r>
            <a:r>
              <a:rPr sz="1250" spc="120" dirty="0">
                <a:latin typeface="Trebuchet MS"/>
                <a:cs typeface="Trebuchet MS"/>
              </a:rPr>
              <a:t> </a:t>
            </a:r>
            <a:r>
              <a:rPr sz="1250" spc="55" dirty="0">
                <a:latin typeface="Trebuchet MS"/>
                <a:cs typeface="Trebuchet MS"/>
              </a:rPr>
              <a:t>having </a:t>
            </a:r>
            <a:r>
              <a:rPr sz="1250" spc="75" dirty="0">
                <a:latin typeface="Trebuchet MS"/>
                <a:cs typeface="Trebuchet MS"/>
              </a:rPr>
              <a:t>headed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spc="55" dirty="0">
                <a:latin typeface="Trebuchet MS"/>
                <a:cs typeface="Trebuchet MS"/>
              </a:rPr>
              <a:t>south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30" dirty="0">
                <a:latin typeface="Trebuchet MS"/>
                <a:cs typeface="Trebuchet MS"/>
              </a:rPr>
              <a:t>from </a:t>
            </a:r>
            <a:r>
              <a:rPr sz="1250" spc="65" dirty="0">
                <a:latin typeface="Trebuchet MS"/>
                <a:cs typeface="Trebuchet MS"/>
              </a:rPr>
              <a:t>Jackson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at</a:t>
            </a:r>
            <a:r>
              <a:rPr sz="1250" spc="-10" dirty="0">
                <a:latin typeface="Trebuchet MS"/>
                <a:cs typeface="Trebuchet MS"/>
              </a:rPr>
              <a:t> 10:35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am</a:t>
            </a:r>
            <a:endParaRPr sz="1250">
              <a:latin typeface="Trebuchet MS"/>
              <a:cs typeface="Trebuchet MS"/>
            </a:endParaRPr>
          </a:p>
          <a:p>
            <a:pPr marL="482600" marR="654050" indent="-457834">
              <a:lnSpc>
                <a:spcPct val="120100"/>
              </a:lnSpc>
              <a:spcBef>
                <a:spcPts val="5"/>
              </a:spcBef>
            </a:pPr>
            <a:r>
              <a:rPr sz="1250" b="1" spc="-60" dirty="0">
                <a:latin typeface="Trebuchet MS"/>
                <a:cs typeface="Trebuchet MS"/>
              </a:rPr>
              <a:t>10:35</a:t>
            </a:r>
            <a:r>
              <a:rPr sz="1250" b="1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10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spc="65" dirty="0">
                <a:latin typeface="Trebuchet MS"/>
                <a:cs typeface="Trebuchet MS"/>
              </a:rPr>
              <a:t>The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last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185" dirty="0">
                <a:latin typeface="Trebuchet MS"/>
                <a:cs typeface="Trebuchet MS"/>
              </a:rPr>
              <a:t>NB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riders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should</a:t>
            </a:r>
            <a:r>
              <a:rPr sz="1250" spc="75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pass </a:t>
            </a:r>
            <a:r>
              <a:rPr sz="1250" spc="45" dirty="0">
                <a:latin typeface="Trebuchet MS"/>
                <a:cs typeface="Trebuchet MS"/>
              </a:rPr>
              <a:t>Randolph,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55" dirty="0">
                <a:latin typeface="Trebuchet MS"/>
                <a:cs typeface="Trebuchet MS"/>
              </a:rPr>
              <a:t>having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spc="75" dirty="0">
                <a:latin typeface="Trebuchet MS"/>
                <a:cs typeface="Trebuchet MS"/>
              </a:rPr>
              <a:t>headed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north</a:t>
            </a:r>
            <a:r>
              <a:rPr sz="1250" spc="-25" dirty="0">
                <a:latin typeface="Trebuchet MS"/>
                <a:cs typeface="Trebuchet MS"/>
              </a:rPr>
              <a:t> </a:t>
            </a:r>
            <a:r>
              <a:rPr sz="1250" spc="30" dirty="0">
                <a:latin typeface="Trebuchet MS"/>
                <a:cs typeface="Trebuchet MS"/>
              </a:rPr>
              <a:t>from </a:t>
            </a:r>
            <a:r>
              <a:rPr sz="1250" spc="65" dirty="0">
                <a:latin typeface="Trebuchet MS"/>
                <a:cs typeface="Trebuchet MS"/>
              </a:rPr>
              <a:t>Jackson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at</a:t>
            </a:r>
            <a:r>
              <a:rPr sz="1250" spc="-10" dirty="0">
                <a:latin typeface="Trebuchet MS"/>
                <a:cs typeface="Trebuchet MS"/>
              </a:rPr>
              <a:t> 10:35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am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250">
              <a:latin typeface="Trebuchet MS"/>
              <a:cs typeface="Trebuchet MS"/>
            </a:endParaRPr>
          </a:p>
          <a:p>
            <a:pPr marL="25400" marR="5080">
              <a:lnSpc>
                <a:spcPct val="120100"/>
              </a:lnSpc>
              <a:spcBef>
                <a:spcPts val="5"/>
              </a:spcBef>
            </a:pPr>
            <a:r>
              <a:rPr sz="1250" b="1" spc="-60" dirty="0">
                <a:latin typeface="Trebuchet MS"/>
                <a:cs typeface="Trebuchet MS"/>
              </a:rPr>
              <a:t>10:45</a:t>
            </a:r>
            <a:r>
              <a:rPr sz="1250" b="1" spc="40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70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5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Riders</a:t>
            </a:r>
            <a:r>
              <a:rPr sz="1250" spc="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are</a:t>
            </a:r>
            <a:r>
              <a:rPr sz="1250" spc="8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directed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inbound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at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Fullerton </a:t>
            </a:r>
            <a:r>
              <a:rPr sz="1250" spc="75" dirty="0">
                <a:latin typeface="Trebuchet MS"/>
                <a:cs typeface="Trebuchet MS"/>
              </a:rPr>
              <a:t>and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spc="85" dirty="0">
                <a:latin typeface="Trebuchet MS"/>
                <a:cs typeface="Trebuchet MS"/>
              </a:rPr>
              <a:t>Oakwood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5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</a:pPr>
            <a:r>
              <a:rPr sz="1250" b="1" spc="-105" dirty="0">
                <a:latin typeface="Trebuchet MS"/>
                <a:cs typeface="Trebuchet MS"/>
              </a:rPr>
              <a:t>11:15</a:t>
            </a:r>
            <a:r>
              <a:rPr sz="1250" b="1" spc="30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15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Riders</a:t>
            </a:r>
            <a:r>
              <a:rPr sz="1250" spc="6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will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90" dirty="0">
                <a:latin typeface="Trebuchet MS"/>
                <a:cs typeface="Trebuchet MS"/>
              </a:rPr>
              <a:t>be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directed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off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85" dirty="0">
                <a:latin typeface="Trebuchet MS"/>
                <a:cs typeface="Trebuchet MS"/>
              </a:rPr>
              <a:t>DuSable</a:t>
            </a:r>
            <a:r>
              <a:rPr sz="1250" spc="75" dirty="0">
                <a:latin typeface="Trebuchet MS"/>
                <a:cs typeface="Trebuchet MS"/>
              </a:rPr>
              <a:t> </a:t>
            </a:r>
            <a:r>
              <a:rPr sz="1250" spc="50" dirty="0">
                <a:latin typeface="Trebuchet MS"/>
                <a:cs typeface="Trebuchet MS"/>
              </a:rPr>
              <a:t>Lake</a:t>
            </a:r>
            <a:endParaRPr sz="125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305"/>
              </a:spcBef>
            </a:pPr>
            <a:r>
              <a:rPr sz="1250" spc="70" dirty="0">
                <a:latin typeface="Trebuchet MS"/>
                <a:cs typeface="Trebuchet MS"/>
              </a:rPr>
              <a:t>Shore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Drive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all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75" dirty="0">
                <a:latin typeface="Trebuchet MS"/>
                <a:cs typeface="Trebuchet MS"/>
              </a:rPr>
              <a:t>along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the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route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250">
              <a:latin typeface="Trebuchet MS"/>
              <a:cs typeface="Trebuchet MS"/>
            </a:endParaRPr>
          </a:p>
          <a:p>
            <a:pPr marL="25400" marR="429895">
              <a:lnSpc>
                <a:spcPct val="120200"/>
              </a:lnSpc>
            </a:pPr>
            <a:r>
              <a:rPr sz="1250" b="1" spc="-75" dirty="0">
                <a:latin typeface="Trebuchet MS"/>
                <a:cs typeface="Trebuchet MS"/>
              </a:rPr>
              <a:t>11:30</a:t>
            </a:r>
            <a:r>
              <a:rPr sz="1250" b="1" spc="25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to</a:t>
            </a:r>
            <a:r>
              <a:rPr sz="1250" b="1" spc="-55" dirty="0">
                <a:latin typeface="Trebuchet MS"/>
                <a:cs typeface="Trebuchet MS"/>
              </a:rPr>
              <a:t> </a:t>
            </a:r>
            <a:r>
              <a:rPr sz="1250" b="1" spc="-90" dirty="0">
                <a:latin typeface="Trebuchet MS"/>
                <a:cs typeface="Trebuchet MS"/>
              </a:rPr>
              <a:t>11:45</a:t>
            </a:r>
            <a:r>
              <a:rPr sz="1250" b="1" spc="25" dirty="0">
                <a:latin typeface="Trebuchet MS"/>
                <a:cs typeface="Trebuchet MS"/>
              </a:rPr>
              <a:t> </a:t>
            </a:r>
            <a:r>
              <a:rPr sz="1250" b="1" spc="90" dirty="0">
                <a:latin typeface="Trebuchet MS"/>
                <a:cs typeface="Trebuchet MS"/>
              </a:rPr>
              <a:t>am</a:t>
            </a:r>
            <a:r>
              <a:rPr sz="1250" b="1" spc="65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Car</a:t>
            </a:r>
            <a:r>
              <a:rPr sz="1250" spc="7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traffic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fully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restored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to </a:t>
            </a:r>
            <a:r>
              <a:rPr sz="1250" spc="85" dirty="0">
                <a:latin typeface="Trebuchet MS"/>
                <a:cs typeface="Trebuchet MS"/>
              </a:rPr>
              <a:t>DuSable</a:t>
            </a:r>
            <a:r>
              <a:rPr sz="1250" dirty="0">
                <a:latin typeface="Trebuchet MS"/>
                <a:cs typeface="Trebuchet MS"/>
              </a:rPr>
              <a:t> </a:t>
            </a:r>
            <a:r>
              <a:rPr sz="1250" spc="70" dirty="0">
                <a:latin typeface="Trebuchet MS"/>
                <a:cs typeface="Trebuchet MS"/>
              </a:rPr>
              <a:t>Lake</a:t>
            </a:r>
            <a:r>
              <a:rPr sz="1250" spc="-75" dirty="0">
                <a:latin typeface="Trebuchet MS"/>
                <a:cs typeface="Trebuchet MS"/>
              </a:rPr>
              <a:t> </a:t>
            </a:r>
            <a:r>
              <a:rPr sz="1250" spc="70" dirty="0">
                <a:latin typeface="Trebuchet MS"/>
                <a:cs typeface="Trebuchet MS"/>
              </a:rPr>
              <a:t>Shore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Drive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250">
              <a:latin typeface="Trebuchet MS"/>
              <a:cs typeface="Trebuchet MS"/>
            </a:endParaRPr>
          </a:p>
          <a:p>
            <a:pPr marL="635000" marR="556260" indent="-622935">
              <a:lnSpc>
                <a:spcPct val="120200"/>
              </a:lnSpc>
              <a:spcBef>
                <a:spcPts val="5"/>
              </a:spcBef>
            </a:pPr>
            <a:r>
              <a:rPr sz="1250" b="1" spc="-75" dirty="0">
                <a:latin typeface="Trebuchet MS"/>
                <a:cs typeface="Trebuchet MS"/>
              </a:rPr>
              <a:t>11:30</a:t>
            </a:r>
            <a:r>
              <a:rPr sz="1250" b="1" spc="-35" dirty="0">
                <a:latin typeface="Trebuchet MS"/>
                <a:cs typeface="Trebuchet MS"/>
              </a:rPr>
              <a:t> </a:t>
            </a:r>
            <a:r>
              <a:rPr sz="1250" b="1" spc="65" dirty="0">
                <a:latin typeface="Trebuchet MS"/>
                <a:cs typeface="Trebuchet MS"/>
              </a:rPr>
              <a:t>-</a:t>
            </a:r>
            <a:r>
              <a:rPr sz="1250" b="1" spc="-45" dirty="0">
                <a:latin typeface="Trebuchet MS"/>
                <a:cs typeface="Trebuchet MS"/>
              </a:rPr>
              <a:t> </a:t>
            </a:r>
            <a:r>
              <a:rPr sz="1250" b="1" spc="-35" dirty="0">
                <a:latin typeface="Trebuchet MS"/>
                <a:cs typeface="Trebuchet MS"/>
              </a:rPr>
              <a:t>1:00</a:t>
            </a:r>
            <a:r>
              <a:rPr sz="1250" b="1" spc="-100" dirty="0">
                <a:latin typeface="Trebuchet MS"/>
                <a:cs typeface="Trebuchet MS"/>
              </a:rPr>
              <a:t> </a:t>
            </a:r>
            <a:r>
              <a:rPr sz="1250" b="1" spc="95" dirty="0">
                <a:latin typeface="Trebuchet MS"/>
                <a:cs typeface="Trebuchet MS"/>
              </a:rPr>
              <a:t>pm</a:t>
            </a:r>
            <a:r>
              <a:rPr sz="1250" b="1" spc="5" dirty="0">
                <a:latin typeface="Trebuchet MS"/>
                <a:cs typeface="Trebuchet MS"/>
              </a:rPr>
              <a:t> </a:t>
            </a:r>
            <a:r>
              <a:rPr sz="1250" spc="260" dirty="0">
                <a:latin typeface="Trebuchet MS"/>
                <a:cs typeface="Trebuchet MS"/>
              </a:rPr>
              <a:t>–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65" dirty="0">
                <a:latin typeface="Trebuchet MS"/>
                <a:cs typeface="Trebuchet MS"/>
              </a:rPr>
              <a:t>Jackson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50" dirty="0">
                <a:latin typeface="Trebuchet MS"/>
                <a:cs typeface="Trebuchet MS"/>
              </a:rPr>
              <a:t>remains</a:t>
            </a:r>
            <a:r>
              <a:rPr sz="1250" spc="-5" dirty="0">
                <a:latin typeface="Trebuchet MS"/>
                <a:cs typeface="Trebuchet MS"/>
              </a:rPr>
              <a:t> </a:t>
            </a:r>
            <a:r>
              <a:rPr sz="1250" spc="75" dirty="0">
                <a:latin typeface="Trebuchet MS"/>
                <a:cs typeface="Trebuchet MS"/>
              </a:rPr>
              <a:t>closed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to </a:t>
            </a:r>
            <a:r>
              <a:rPr sz="1250" dirty="0">
                <a:latin typeface="Trebuchet MS"/>
                <a:cs typeface="Trebuchet MS"/>
              </a:rPr>
              <a:t>car</a:t>
            </a:r>
            <a:r>
              <a:rPr sz="1250" spc="7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traffic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180975"/>
            <a:ext cx="7886700" cy="7524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975"/>
              </a:spcBef>
            </a:pPr>
            <a:r>
              <a:rPr sz="2900" spc="60" dirty="0">
                <a:solidFill>
                  <a:srgbClr val="1F1F1E"/>
                </a:solidFill>
              </a:rPr>
              <a:t>Safety</a:t>
            </a:r>
            <a:r>
              <a:rPr sz="2900" spc="-135" dirty="0">
                <a:solidFill>
                  <a:srgbClr val="1F1F1E"/>
                </a:solidFill>
              </a:rPr>
              <a:t> </a:t>
            </a:r>
            <a:r>
              <a:rPr sz="2900" spc="100" dirty="0">
                <a:solidFill>
                  <a:srgbClr val="1F1F1E"/>
                </a:solidFill>
              </a:rPr>
              <a:t>and</a:t>
            </a:r>
            <a:r>
              <a:rPr sz="2900" spc="-145" dirty="0">
                <a:solidFill>
                  <a:srgbClr val="1F1F1E"/>
                </a:solidFill>
              </a:rPr>
              <a:t> </a:t>
            </a:r>
            <a:r>
              <a:rPr sz="2900" spc="40" dirty="0">
                <a:solidFill>
                  <a:srgbClr val="1F1F1E"/>
                </a:solidFill>
              </a:rPr>
              <a:t>Security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661352" y="1012253"/>
            <a:ext cx="8114665" cy="39668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2900" marR="158750" indent="-330835">
              <a:lnSpc>
                <a:spcPct val="119100"/>
              </a:lnSpc>
              <a:spcBef>
                <a:spcPts val="135"/>
              </a:spcBef>
              <a:buClr>
                <a:srgbClr val="000000"/>
              </a:buClr>
              <a:buFont typeface="Times New Roman"/>
              <a:buChar char="●"/>
              <a:tabLst>
                <a:tab pos="342900" algn="l"/>
              </a:tabLst>
            </a:pP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EAS</a:t>
            </a:r>
            <a:r>
              <a:rPr sz="1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(Event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Alert</a:t>
            </a:r>
            <a:r>
              <a:rPr sz="1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110" dirty="0">
                <a:solidFill>
                  <a:srgbClr val="FFFFFF"/>
                </a:solidFill>
                <a:latin typeface="Palatino Linotype"/>
                <a:cs typeface="Palatino Linotype"/>
              </a:rPr>
              <a:t>System</a:t>
            </a:r>
            <a:r>
              <a:rPr sz="1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300" dirty="0">
                <a:solidFill>
                  <a:srgbClr val="FFFFFF"/>
                </a:solidFill>
                <a:latin typeface="Palatino Linotype"/>
                <a:cs typeface="Palatino Linotype"/>
              </a:rPr>
              <a:t>–</a:t>
            </a:r>
            <a:r>
              <a:rPr sz="15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color</a:t>
            </a:r>
            <a:r>
              <a:rPr sz="1550" spc="1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coded</a:t>
            </a:r>
            <a:r>
              <a:rPr sz="1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flags)</a:t>
            </a:r>
            <a:r>
              <a:rPr sz="1550" spc="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300" dirty="0">
                <a:latin typeface="Palatino Linotype"/>
                <a:cs typeface="Palatino Linotype"/>
              </a:rPr>
              <a:t>–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used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by</a:t>
            </a:r>
            <a:r>
              <a:rPr sz="1550" spc="8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the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Marathon</a:t>
            </a:r>
            <a:r>
              <a:rPr sz="1550" spc="12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and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other </a:t>
            </a:r>
            <a:r>
              <a:rPr sz="1550" spc="80" dirty="0">
                <a:latin typeface="Palatino Linotype"/>
                <a:cs typeface="Palatino Linotype"/>
              </a:rPr>
              <a:t>major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events.</a:t>
            </a:r>
            <a:r>
              <a:rPr sz="1550" spc="-1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12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flag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105" dirty="0">
                <a:latin typeface="Palatino Linotype"/>
                <a:cs typeface="Palatino Linotype"/>
              </a:rPr>
              <a:t>systems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spread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85" dirty="0">
                <a:latin typeface="Palatino Linotype"/>
                <a:cs typeface="Palatino Linotype"/>
              </a:rPr>
              <a:t>across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event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-225" dirty="0">
                <a:latin typeface="Palatino Linotype"/>
                <a:cs typeface="Palatino Linotype"/>
              </a:rPr>
              <a:t>&amp;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festival. </a:t>
            </a:r>
            <a:r>
              <a:rPr sz="1550" spc="80" dirty="0">
                <a:latin typeface="Palatino Linotype"/>
                <a:cs typeface="Palatino Linotype"/>
              </a:rPr>
              <a:t>We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are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spc="45" dirty="0">
                <a:latin typeface="Palatino Linotype"/>
                <a:cs typeface="Palatino Linotype"/>
              </a:rPr>
              <a:t>also </a:t>
            </a:r>
            <a:r>
              <a:rPr sz="1550" spc="85" dirty="0">
                <a:latin typeface="Palatino Linotype"/>
                <a:cs typeface="Palatino Linotype"/>
              </a:rPr>
              <a:t>implementing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airhorns.</a:t>
            </a:r>
            <a:r>
              <a:rPr sz="1550" spc="-1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3</a:t>
            </a:r>
            <a:r>
              <a:rPr sz="1550" spc="4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short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85" dirty="0">
                <a:latin typeface="Palatino Linotype"/>
                <a:cs typeface="Palatino Linotype"/>
              </a:rPr>
              <a:t>blasts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will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alert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all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to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tune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into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Zello/texts</a:t>
            </a:r>
            <a:endParaRPr sz="1550">
              <a:latin typeface="Palatino Linotype"/>
              <a:cs typeface="Palatino Linotype"/>
            </a:endParaRPr>
          </a:p>
          <a:p>
            <a:pPr marL="342900" indent="-330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Times New Roman"/>
              <a:buChar char="●"/>
              <a:tabLst>
                <a:tab pos="342900" algn="l"/>
              </a:tabLst>
            </a:pP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City</a:t>
            </a:r>
            <a:r>
              <a:rPr sz="15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(snow</a:t>
            </a:r>
            <a:r>
              <a:rPr sz="1550" spc="100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plows/garbage</a:t>
            </a:r>
            <a:r>
              <a:rPr sz="1550" spc="8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trucks,</a:t>
            </a:r>
            <a:r>
              <a:rPr sz="1550" spc="70" dirty="0">
                <a:latin typeface="Palatino Linotype"/>
                <a:cs typeface="Palatino Linotype"/>
              </a:rPr>
              <a:t> </a:t>
            </a:r>
            <a:r>
              <a:rPr sz="1550" spc="100" dirty="0">
                <a:latin typeface="Palatino Linotype"/>
                <a:cs typeface="Palatino Linotype"/>
              </a:rPr>
              <a:t>camera</a:t>
            </a:r>
            <a:r>
              <a:rPr sz="1550" spc="105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connectivity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to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45" dirty="0">
                <a:latin typeface="Palatino Linotype"/>
                <a:cs typeface="Palatino Linotype"/>
              </a:rPr>
              <a:t>DLSD</a:t>
            </a:r>
            <a:r>
              <a:rPr sz="1550" spc="5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surveillance,)</a:t>
            </a:r>
            <a:endParaRPr sz="1550">
              <a:latin typeface="Palatino Linotype"/>
              <a:cs typeface="Palatino Linotype"/>
            </a:endParaRPr>
          </a:p>
          <a:p>
            <a:pPr marL="342900" indent="-330200">
              <a:lnSpc>
                <a:spcPct val="100000"/>
              </a:lnSpc>
              <a:spcBef>
                <a:spcPts val="395"/>
              </a:spcBef>
              <a:buFont typeface="Times New Roman"/>
              <a:buChar char="●"/>
              <a:tabLst>
                <a:tab pos="342900" algn="l"/>
              </a:tabLst>
            </a:pPr>
            <a:r>
              <a:rPr sz="1550" spc="90" dirty="0">
                <a:latin typeface="Palatino Linotype"/>
                <a:cs typeface="Palatino Linotype"/>
              </a:rPr>
              <a:t>Enhanced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spc="70" dirty="0">
                <a:latin typeface="Palatino Linotype"/>
                <a:cs typeface="Palatino Linotype"/>
              </a:rPr>
              <a:t>info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about</a:t>
            </a:r>
            <a:r>
              <a:rPr sz="1550" spc="100" dirty="0">
                <a:latin typeface="Palatino Linotype"/>
                <a:cs typeface="Palatino Linotype"/>
              </a:rPr>
              <a:t> </a:t>
            </a:r>
            <a:r>
              <a:rPr sz="15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Lakefront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Trail</a:t>
            </a:r>
            <a:r>
              <a:rPr sz="15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Usage</a:t>
            </a:r>
            <a:r>
              <a:rPr sz="1550" spc="110" dirty="0">
                <a:latin typeface="Palatino Linotype"/>
                <a:cs typeface="Palatino Linotype"/>
              </a:rPr>
              <a:t> </a:t>
            </a:r>
            <a:r>
              <a:rPr sz="1550" spc="-220" dirty="0">
                <a:latin typeface="Palatino Linotype"/>
                <a:cs typeface="Palatino Linotype"/>
              </a:rPr>
              <a:t>&amp;</a:t>
            </a:r>
            <a:r>
              <a:rPr sz="1550" spc="80" dirty="0">
                <a:latin typeface="Palatino Linotype"/>
                <a:cs typeface="Palatino Linotype"/>
              </a:rPr>
              <a:t> </a:t>
            </a:r>
            <a:r>
              <a:rPr sz="1550" spc="70" dirty="0">
                <a:latin typeface="Palatino Linotype"/>
                <a:cs typeface="Palatino Linotype"/>
              </a:rPr>
              <a:t>safety</a:t>
            </a:r>
            <a:r>
              <a:rPr sz="1550" spc="80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tips!</a:t>
            </a:r>
            <a:endParaRPr sz="1550">
              <a:latin typeface="Palatino Linotype"/>
              <a:cs typeface="Palatino Linotype"/>
            </a:endParaRPr>
          </a:p>
          <a:p>
            <a:pPr marL="342900" marR="5080" indent="-330835">
              <a:lnSpc>
                <a:spcPts val="2260"/>
              </a:lnSpc>
              <a:spcBef>
                <a:spcPts val="60"/>
              </a:spcBef>
              <a:buClr>
                <a:srgbClr val="000000"/>
              </a:buClr>
              <a:buFont typeface="Times New Roman"/>
              <a:buChar char="●"/>
              <a:tabLst>
                <a:tab pos="342900" algn="l"/>
              </a:tabLst>
            </a:pPr>
            <a:r>
              <a:rPr sz="1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Potholes</a:t>
            </a:r>
            <a:r>
              <a:rPr sz="15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are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also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a</a:t>
            </a:r>
            <a:r>
              <a:rPr sz="1550" spc="125" dirty="0">
                <a:latin typeface="Palatino Linotype"/>
                <a:cs typeface="Palatino Linotype"/>
              </a:rPr>
              <a:t> </a:t>
            </a:r>
            <a:r>
              <a:rPr sz="1550" spc="70" dirty="0">
                <a:latin typeface="Palatino Linotype"/>
                <a:cs typeface="Palatino Linotype"/>
              </a:rPr>
              <a:t>safety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95" dirty="0">
                <a:latin typeface="Palatino Linotype"/>
                <a:cs typeface="Palatino Linotype"/>
              </a:rPr>
              <a:t>concern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for</a:t>
            </a:r>
            <a:r>
              <a:rPr sz="1550" spc="114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our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45" dirty="0">
                <a:latin typeface="Palatino Linotype"/>
                <a:cs typeface="Palatino Linotype"/>
              </a:rPr>
              <a:t>riders.</a:t>
            </a:r>
            <a:r>
              <a:rPr sz="1550" spc="9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Zello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a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Ride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95" dirty="0">
                <a:latin typeface="Palatino Linotype"/>
                <a:cs typeface="Palatino Linotype"/>
              </a:rPr>
              <a:t>Marshal</a:t>
            </a:r>
            <a:r>
              <a:rPr sz="1550" spc="40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to </a:t>
            </a:r>
            <a:r>
              <a:rPr sz="1550" spc="85" dirty="0">
                <a:latin typeface="Palatino Linotype"/>
                <a:cs typeface="Palatino Linotype"/>
              </a:rPr>
              <a:t>mark </a:t>
            </a:r>
            <a:r>
              <a:rPr sz="1550" spc="100" dirty="0">
                <a:latin typeface="Palatino Linotype"/>
                <a:cs typeface="Palatino Linotype"/>
              </a:rPr>
              <a:t>with</a:t>
            </a:r>
            <a:r>
              <a:rPr sz="1550" spc="50" dirty="0">
                <a:latin typeface="Palatino Linotype"/>
                <a:cs typeface="Palatino Linotype"/>
              </a:rPr>
              <a:t> spray</a:t>
            </a:r>
            <a:r>
              <a:rPr sz="1550" spc="80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chalk. </a:t>
            </a:r>
            <a:r>
              <a:rPr sz="1550" dirty="0">
                <a:latin typeface="Palatino Linotype"/>
                <a:cs typeface="Palatino Linotype"/>
              </a:rPr>
              <a:t>If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you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are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70" dirty="0">
                <a:latin typeface="Palatino Linotype"/>
                <a:cs typeface="Palatino Linotype"/>
              </a:rPr>
              <a:t>able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to </a:t>
            </a:r>
            <a:r>
              <a:rPr sz="1550" spc="85" dirty="0">
                <a:latin typeface="Palatino Linotype"/>
                <a:cs typeface="Palatino Linotype"/>
              </a:rPr>
              <a:t>stay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near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the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45" dirty="0">
                <a:latin typeface="Palatino Linotype"/>
                <a:cs typeface="Palatino Linotype"/>
              </a:rPr>
              <a:t>pothole</a:t>
            </a:r>
            <a:r>
              <a:rPr sz="1550" spc="10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to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spc="105" dirty="0">
                <a:latin typeface="Palatino Linotype"/>
                <a:cs typeface="Palatino Linotype"/>
              </a:rPr>
              <a:t>warn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riders,</a:t>
            </a:r>
            <a:r>
              <a:rPr sz="1550" spc="85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please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spc="-25" dirty="0">
                <a:latin typeface="Palatino Linotype"/>
                <a:cs typeface="Palatino Linotype"/>
              </a:rPr>
              <a:t>do</a:t>
            </a:r>
            <a:endParaRPr sz="1550">
              <a:latin typeface="Palatino Linotype"/>
              <a:cs typeface="Palatino Linotype"/>
            </a:endParaRPr>
          </a:p>
          <a:p>
            <a:pPr marL="342900">
              <a:lnSpc>
                <a:spcPct val="100000"/>
              </a:lnSpc>
              <a:spcBef>
                <a:spcPts val="170"/>
              </a:spcBef>
            </a:pPr>
            <a:r>
              <a:rPr sz="1550" spc="-25" dirty="0">
                <a:latin typeface="Palatino Linotype"/>
                <a:cs typeface="Palatino Linotype"/>
              </a:rPr>
              <a:t>so.</a:t>
            </a:r>
            <a:endParaRPr sz="1550">
              <a:latin typeface="Palatino Linotype"/>
              <a:cs typeface="Palatino Linotype"/>
            </a:endParaRPr>
          </a:p>
          <a:p>
            <a:pPr marL="342900" marR="415925" indent="-330835">
              <a:lnSpc>
                <a:spcPct val="119200"/>
              </a:lnSpc>
              <a:spcBef>
                <a:spcPts val="35"/>
              </a:spcBef>
              <a:buClr>
                <a:srgbClr val="000000"/>
              </a:buClr>
              <a:buFont typeface="Times New Roman"/>
              <a:buChar char="●"/>
              <a:tabLst>
                <a:tab pos="342900" algn="l"/>
              </a:tabLst>
            </a:pPr>
            <a:r>
              <a:rPr sz="1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Barricades</a:t>
            </a:r>
            <a:r>
              <a:rPr sz="15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300" dirty="0">
                <a:latin typeface="Palatino Linotype"/>
                <a:cs typeface="Palatino Linotype"/>
              </a:rPr>
              <a:t>–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after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100" dirty="0">
                <a:latin typeface="Palatino Linotype"/>
                <a:cs typeface="Palatino Linotype"/>
              </a:rPr>
              <a:t>the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event</a:t>
            </a:r>
            <a:r>
              <a:rPr sz="1550" spc="40" dirty="0">
                <a:latin typeface="Palatino Linotype"/>
                <a:cs typeface="Palatino Linotype"/>
              </a:rPr>
              <a:t> </a:t>
            </a:r>
            <a:r>
              <a:rPr sz="1550" spc="70" dirty="0">
                <a:latin typeface="Palatino Linotype"/>
                <a:cs typeface="Palatino Linotype"/>
              </a:rPr>
              <a:t>concludes,</a:t>
            </a:r>
            <a:r>
              <a:rPr sz="1550" spc="-10" dirty="0">
                <a:latin typeface="Palatino Linotype"/>
                <a:cs typeface="Palatino Linotype"/>
              </a:rPr>
              <a:t> </a:t>
            </a:r>
            <a:r>
              <a:rPr sz="1550" spc="55" dirty="0">
                <a:latin typeface="Palatino Linotype"/>
                <a:cs typeface="Palatino Linotype"/>
              </a:rPr>
              <a:t>if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you’re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directed</a:t>
            </a:r>
            <a:r>
              <a:rPr sz="1550" spc="4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to</a:t>
            </a:r>
            <a:r>
              <a:rPr sz="1550" spc="40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move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a</a:t>
            </a:r>
            <a:r>
              <a:rPr sz="1550" spc="105" dirty="0">
                <a:latin typeface="Palatino Linotype"/>
                <a:cs typeface="Palatino Linotype"/>
              </a:rPr>
              <a:t> </a:t>
            </a:r>
            <a:r>
              <a:rPr sz="1550" spc="40" dirty="0">
                <a:latin typeface="Palatino Linotype"/>
                <a:cs typeface="Palatino Linotype"/>
              </a:rPr>
              <a:t>barricade, </a:t>
            </a:r>
            <a:r>
              <a:rPr sz="1550" spc="75" dirty="0">
                <a:latin typeface="Palatino Linotype"/>
                <a:cs typeface="Palatino Linotype"/>
              </a:rPr>
              <a:t>please</a:t>
            </a:r>
            <a:r>
              <a:rPr sz="1550" spc="40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move</a:t>
            </a:r>
            <a:r>
              <a:rPr sz="1550" spc="4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it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from</a:t>
            </a:r>
            <a:r>
              <a:rPr sz="1550" spc="90" dirty="0">
                <a:latin typeface="Palatino Linotype"/>
                <a:cs typeface="Palatino Linotype"/>
              </a:rPr>
              <a:t> </a:t>
            </a:r>
            <a:r>
              <a:rPr sz="1550" spc="100" dirty="0">
                <a:latin typeface="Palatino Linotype"/>
                <a:cs typeface="Palatino Linotype"/>
              </a:rPr>
              <a:t>the</a:t>
            </a:r>
            <a:r>
              <a:rPr sz="1550" spc="4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public</a:t>
            </a:r>
            <a:r>
              <a:rPr sz="1550" spc="120" dirty="0">
                <a:latin typeface="Palatino Linotype"/>
                <a:cs typeface="Palatino Linotype"/>
              </a:rPr>
              <a:t> </a:t>
            </a:r>
            <a:r>
              <a:rPr sz="1550" spc="100" dirty="0">
                <a:latin typeface="Palatino Linotype"/>
                <a:cs typeface="Palatino Linotype"/>
              </a:rPr>
              <a:t>walkways</a:t>
            </a:r>
            <a:r>
              <a:rPr sz="1550" spc="7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or</a:t>
            </a:r>
            <a:r>
              <a:rPr sz="1550" spc="5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foot</a:t>
            </a:r>
            <a:r>
              <a:rPr sz="1550" spc="70" dirty="0">
                <a:latin typeface="Palatino Linotype"/>
                <a:cs typeface="Palatino Linotype"/>
              </a:rPr>
              <a:t> paths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80" dirty="0">
                <a:latin typeface="Palatino Linotype"/>
                <a:cs typeface="Palatino Linotype"/>
              </a:rPr>
              <a:t>so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it’s</a:t>
            </a:r>
            <a:r>
              <a:rPr sz="1550" spc="70" dirty="0"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not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a</a:t>
            </a:r>
            <a:r>
              <a:rPr sz="1550" spc="145" dirty="0">
                <a:latin typeface="Palatino Linotype"/>
                <a:cs typeface="Palatino Linotype"/>
              </a:rPr>
              <a:t> </a:t>
            </a:r>
            <a:r>
              <a:rPr sz="1550" spc="35" dirty="0">
                <a:latin typeface="Palatino Linotype"/>
                <a:cs typeface="Palatino Linotype"/>
              </a:rPr>
              <a:t>tripping </a:t>
            </a:r>
            <a:r>
              <a:rPr sz="1550" spc="45" dirty="0">
                <a:latin typeface="Palatino Linotype"/>
                <a:cs typeface="Palatino Linotype"/>
              </a:rPr>
              <a:t>hazard.</a:t>
            </a:r>
            <a:endParaRPr sz="1550">
              <a:latin typeface="Palatino Linotype"/>
              <a:cs typeface="Palatino Linotype"/>
            </a:endParaRPr>
          </a:p>
          <a:p>
            <a:pPr marL="342900" marR="433070" indent="-330835">
              <a:lnSpc>
                <a:spcPts val="2180"/>
              </a:lnSpc>
              <a:spcBef>
                <a:spcPts val="125"/>
              </a:spcBef>
              <a:buClr>
                <a:srgbClr val="000000"/>
              </a:buClr>
              <a:buFont typeface="Times New Roman"/>
              <a:buChar char="●"/>
              <a:tabLst>
                <a:tab pos="342900" algn="l"/>
              </a:tabLst>
            </a:pP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If</a:t>
            </a:r>
            <a:r>
              <a:rPr sz="1550" spc="9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you</a:t>
            </a:r>
            <a:r>
              <a:rPr sz="1550" spc="1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see</a:t>
            </a:r>
            <a:r>
              <a:rPr sz="1550" spc="1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DuSable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Lakeshore</a:t>
            </a:r>
            <a:r>
              <a:rPr sz="1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Drive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exit</a:t>
            </a:r>
            <a:r>
              <a:rPr sz="1550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or</a:t>
            </a:r>
            <a:r>
              <a:rPr sz="1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100" dirty="0">
                <a:solidFill>
                  <a:srgbClr val="FFFFFF"/>
                </a:solidFill>
                <a:latin typeface="Palatino Linotype"/>
                <a:cs typeface="Palatino Linotype"/>
              </a:rPr>
              <a:t>entrance</a:t>
            </a:r>
            <a:r>
              <a:rPr sz="1550" spc="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90" dirty="0">
                <a:solidFill>
                  <a:srgbClr val="FFFFFF"/>
                </a:solidFill>
                <a:latin typeface="Palatino Linotype"/>
                <a:cs typeface="Palatino Linotype"/>
              </a:rPr>
              <a:t>unmanned</a:t>
            </a:r>
            <a:r>
              <a:rPr sz="1550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FFFFFF"/>
                </a:solidFill>
                <a:latin typeface="Palatino Linotype"/>
                <a:cs typeface="Palatino Linotype"/>
              </a:rPr>
              <a:t>or</a:t>
            </a:r>
            <a:r>
              <a:rPr sz="155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without</a:t>
            </a:r>
            <a:r>
              <a:rPr sz="1550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15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vehicle</a:t>
            </a:r>
            <a:r>
              <a:rPr sz="155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spc="50" dirty="0">
                <a:latin typeface="Palatino Linotype"/>
                <a:cs typeface="Palatino Linotype"/>
              </a:rPr>
              <a:t>(no </a:t>
            </a:r>
            <a:r>
              <a:rPr sz="1550" spc="55" dirty="0">
                <a:latin typeface="Palatino Linotype"/>
                <a:cs typeface="Palatino Linotype"/>
              </a:rPr>
              <a:t>police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or</a:t>
            </a:r>
            <a:r>
              <a:rPr sz="1550" spc="30" dirty="0">
                <a:latin typeface="Palatino Linotype"/>
                <a:cs typeface="Palatino Linotype"/>
              </a:rPr>
              <a:t> </a:t>
            </a:r>
            <a:r>
              <a:rPr sz="1550" spc="75" dirty="0">
                <a:latin typeface="Palatino Linotype"/>
                <a:cs typeface="Palatino Linotype"/>
              </a:rPr>
              <a:t>Traffic</a:t>
            </a:r>
            <a:r>
              <a:rPr sz="1550" spc="100" dirty="0">
                <a:latin typeface="Palatino Linotype"/>
                <a:cs typeface="Palatino Linotype"/>
              </a:rPr>
              <a:t> Management</a:t>
            </a:r>
            <a:r>
              <a:rPr sz="1550" spc="50" dirty="0">
                <a:latin typeface="Palatino Linotype"/>
                <a:cs typeface="Palatino Linotype"/>
              </a:rPr>
              <a:t> personnel),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please</a:t>
            </a:r>
            <a:r>
              <a:rPr sz="1550" spc="105" dirty="0">
                <a:latin typeface="Palatino Linotype"/>
                <a:cs typeface="Palatino Linotype"/>
              </a:rPr>
              <a:t> </a:t>
            </a:r>
            <a:r>
              <a:rPr sz="1550" spc="60" dirty="0">
                <a:latin typeface="Palatino Linotype"/>
                <a:cs typeface="Palatino Linotype"/>
              </a:rPr>
              <a:t>use</a:t>
            </a:r>
            <a:r>
              <a:rPr sz="1550" spc="10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Zello</a:t>
            </a:r>
            <a:r>
              <a:rPr sz="1550" spc="50" dirty="0">
                <a:latin typeface="Palatino Linotype"/>
                <a:cs typeface="Palatino Linotype"/>
              </a:rPr>
              <a:t> </a:t>
            </a:r>
            <a:r>
              <a:rPr sz="1550" spc="65" dirty="0">
                <a:latin typeface="Palatino Linotype"/>
                <a:cs typeface="Palatino Linotype"/>
              </a:rPr>
              <a:t>and/or</a:t>
            </a:r>
            <a:endParaRPr sz="1550">
              <a:latin typeface="Palatino Linotype"/>
              <a:cs typeface="Palatino Linotype"/>
            </a:endParaRPr>
          </a:p>
          <a:p>
            <a:pPr marL="342900">
              <a:lnSpc>
                <a:spcPct val="100000"/>
              </a:lnSpc>
              <a:spcBef>
                <a:spcPts val="265"/>
              </a:spcBef>
            </a:pPr>
            <a:r>
              <a:rPr sz="1550" spc="-10" dirty="0">
                <a:latin typeface="Palatino Linotype"/>
                <a:cs typeface="Palatino Linotype"/>
              </a:rPr>
              <a:t>CALL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95" dirty="0">
                <a:latin typeface="Palatino Linotype"/>
                <a:cs typeface="Palatino Linotype"/>
              </a:rPr>
              <a:t>communications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90" dirty="0">
                <a:latin typeface="Palatino Linotype"/>
                <a:cs typeface="Palatino Linotype"/>
              </a:rPr>
              <a:t>tent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u="sng" spc="6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immediately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180975"/>
            <a:ext cx="7886700" cy="7524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975"/>
              </a:spcBef>
            </a:pPr>
            <a:r>
              <a:rPr sz="2900" spc="-229" dirty="0">
                <a:solidFill>
                  <a:srgbClr val="1F1F1E"/>
                </a:solidFill>
                <a:latin typeface="Arial Narrow"/>
                <a:cs typeface="Arial Narrow"/>
              </a:rPr>
              <a:t>Safety</a:t>
            </a:r>
            <a:r>
              <a:rPr sz="2900" spc="-50" dirty="0">
                <a:solidFill>
                  <a:srgbClr val="1F1F1E"/>
                </a:solidFill>
                <a:latin typeface="Arial Narrow"/>
                <a:cs typeface="Arial Narrow"/>
              </a:rPr>
              <a:t> </a:t>
            </a:r>
            <a:r>
              <a:rPr sz="2900" spc="-265" dirty="0">
                <a:solidFill>
                  <a:srgbClr val="1F1F1E"/>
                </a:solidFill>
                <a:latin typeface="Arial Narrow"/>
                <a:cs typeface="Arial Narrow"/>
              </a:rPr>
              <a:t>and</a:t>
            </a:r>
            <a:r>
              <a:rPr sz="2900" spc="-90" dirty="0">
                <a:solidFill>
                  <a:srgbClr val="1F1F1E"/>
                </a:solidFill>
                <a:latin typeface="Arial Narrow"/>
                <a:cs typeface="Arial Narrow"/>
              </a:rPr>
              <a:t> </a:t>
            </a:r>
            <a:r>
              <a:rPr sz="2900" spc="-190" dirty="0">
                <a:solidFill>
                  <a:srgbClr val="1F1F1E"/>
                </a:solidFill>
                <a:latin typeface="Arial Narrow"/>
                <a:cs typeface="Arial Narrow"/>
              </a:rPr>
              <a:t>Security</a:t>
            </a:r>
            <a:r>
              <a:rPr sz="2900" spc="-135" dirty="0">
                <a:solidFill>
                  <a:srgbClr val="1F1F1E"/>
                </a:solidFill>
                <a:latin typeface="Arial Narrow"/>
                <a:cs typeface="Arial Narrow"/>
              </a:rPr>
              <a:t> </a:t>
            </a:r>
            <a:r>
              <a:rPr sz="2900" spc="-165" dirty="0">
                <a:solidFill>
                  <a:srgbClr val="1F1F1E"/>
                </a:solidFill>
                <a:latin typeface="Arial Narrow"/>
                <a:cs typeface="Arial Narrow"/>
              </a:rPr>
              <a:t>Enhancements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702" y="1196276"/>
            <a:ext cx="7786370" cy="3270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8775" marR="5080" indent="-346710">
              <a:lnSpc>
                <a:spcPct val="115100"/>
              </a:lnSpc>
              <a:spcBef>
                <a:spcPts val="90"/>
              </a:spcBef>
              <a:buClr>
                <a:srgbClr val="000000"/>
              </a:buClr>
              <a:buFont typeface="Times New Roman"/>
              <a:buChar char="●"/>
              <a:tabLst>
                <a:tab pos="358775" algn="l"/>
              </a:tabLst>
            </a:pPr>
            <a:r>
              <a:rPr sz="1850" spc="50" dirty="0">
                <a:solidFill>
                  <a:srgbClr val="FFFFFF"/>
                </a:solidFill>
                <a:latin typeface="Palatino Linotype"/>
                <a:cs typeface="Palatino Linotype"/>
              </a:rPr>
              <a:t>Blue</a:t>
            </a:r>
            <a:r>
              <a:rPr sz="1850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Star</a:t>
            </a:r>
            <a:r>
              <a:rPr sz="185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70" dirty="0">
                <a:solidFill>
                  <a:srgbClr val="FFFFFF"/>
                </a:solidFill>
                <a:latin typeface="Palatino Linotype"/>
                <a:cs typeface="Palatino Linotype"/>
              </a:rPr>
              <a:t>Security</a:t>
            </a:r>
            <a:r>
              <a:rPr sz="18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350" dirty="0">
                <a:latin typeface="Palatino Linotype"/>
                <a:cs typeface="Palatino Linotype"/>
              </a:rPr>
              <a:t>–</a:t>
            </a:r>
            <a:r>
              <a:rPr sz="1850" spc="2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we’ve</a:t>
            </a:r>
            <a:r>
              <a:rPr sz="1850" spc="25" dirty="0">
                <a:latin typeface="Palatino Linotype"/>
                <a:cs typeface="Palatino Linotype"/>
              </a:rPr>
              <a:t> </a:t>
            </a:r>
            <a:r>
              <a:rPr sz="1850" spc="70" dirty="0">
                <a:latin typeface="Palatino Linotype"/>
                <a:cs typeface="Palatino Linotype"/>
              </a:rPr>
              <a:t>contracted</a:t>
            </a:r>
            <a:r>
              <a:rPr sz="1850" spc="35" dirty="0">
                <a:latin typeface="Palatino Linotype"/>
                <a:cs typeface="Palatino Linotype"/>
              </a:rPr>
              <a:t> </a:t>
            </a:r>
            <a:r>
              <a:rPr sz="1850" spc="85" dirty="0">
                <a:latin typeface="Palatino Linotype"/>
                <a:cs typeface="Palatino Linotype"/>
              </a:rPr>
              <a:t>with</a:t>
            </a:r>
            <a:r>
              <a:rPr sz="1850" spc="15" dirty="0">
                <a:latin typeface="Palatino Linotype"/>
                <a:cs typeface="Palatino Linotype"/>
              </a:rPr>
              <a:t> </a:t>
            </a:r>
            <a:r>
              <a:rPr sz="1850" spc="50" dirty="0">
                <a:latin typeface="Palatino Linotype"/>
                <a:cs typeface="Palatino Linotype"/>
              </a:rPr>
              <a:t>Blue</a:t>
            </a:r>
            <a:r>
              <a:rPr sz="1850" spc="30" dirty="0">
                <a:latin typeface="Palatino Linotype"/>
                <a:cs typeface="Palatino Linotype"/>
              </a:rPr>
              <a:t> </a:t>
            </a:r>
            <a:r>
              <a:rPr sz="1850" spc="75" dirty="0">
                <a:latin typeface="Palatino Linotype"/>
                <a:cs typeface="Palatino Linotype"/>
              </a:rPr>
              <a:t>Star</a:t>
            </a:r>
            <a:r>
              <a:rPr sz="1850" spc="-1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for</a:t>
            </a:r>
            <a:r>
              <a:rPr sz="1850" spc="65" dirty="0">
                <a:latin typeface="Palatino Linotype"/>
                <a:cs typeface="Palatino Linotype"/>
              </a:rPr>
              <a:t> </a:t>
            </a:r>
            <a:r>
              <a:rPr sz="1850" spc="110" dirty="0">
                <a:latin typeface="Palatino Linotype"/>
                <a:cs typeface="Palatino Linotype"/>
              </a:rPr>
              <a:t>8</a:t>
            </a:r>
            <a:r>
              <a:rPr sz="1850" spc="4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off-</a:t>
            </a:r>
            <a:r>
              <a:rPr sz="1850" spc="-20" dirty="0">
                <a:latin typeface="Palatino Linotype"/>
                <a:cs typeface="Palatino Linotype"/>
              </a:rPr>
              <a:t>duty </a:t>
            </a:r>
            <a:r>
              <a:rPr sz="1850" spc="60" dirty="0">
                <a:latin typeface="Palatino Linotype"/>
                <a:cs typeface="Palatino Linotype"/>
              </a:rPr>
              <a:t>officers</a:t>
            </a:r>
            <a:r>
              <a:rPr sz="1850" spc="-5" dirty="0">
                <a:latin typeface="Palatino Linotype"/>
                <a:cs typeface="Palatino Linotype"/>
              </a:rPr>
              <a:t> </a:t>
            </a:r>
            <a:r>
              <a:rPr sz="1850" spc="90" dirty="0">
                <a:latin typeface="Palatino Linotype"/>
                <a:cs typeface="Palatino Linotype"/>
              </a:rPr>
              <a:t>that</a:t>
            </a:r>
            <a:r>
              <a:rPr sz="1850" spc="35" dirty="0">
                <a:latin typeface="Palatino Linotype"/>
                <a:cs typeface="Palatino Linotype"/>
              </a:rPr>
              <a:t> </a:t>
            </a:r>
            <a:r>
              <a:rPr sz="1850" spc="110" dirty="0">
                <a:latin typeface="Palatino Linotype"/>
                <a:cs typeface="Palatino Linotype"/>
              </a:rPr>
              <a:t>can</a:t>
            </a:r>
            <a:r>
              <a:rPr sz="1850" spc="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be</a:t>
            </a:r>
            <a:r>
              <a:rPr sz="1850" spc="4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used</a:t>
            </a:r>
            <a:r>
              <a:rPr sz="1850" spc="35" dirty="0">
                <a:latin typeface="Palatino Linotype"/>
                <a:cs typeface="Palatino Linotype"/>
              </a:rPr>
              <a:t> </a:t>
            </a:r>
            <a:r>
              <a:rPr sz="1850" spc="125" dirty="0">
                <a:latin typeface="Palatino Linotype"/>
                <a:cs typeface="Palatino Linotype"/>
              </a:rPr>
              <a:t>as</a:t>
            </a:r>
            <a:r>
              <a:rPr sz="1850" dirty="0">
                <a:latin typeface="Palatino Linotype"/>
                <a:cs typeface="Palatino Linotype"/>
              </a:rPr>
              <a:t> our</a:t>
            </a:r>
            <a:r>
              <a:rPr sz="1850" spc="-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rapid</a:t>
            </a:r>
            <a:r>
              <a:rPr sz="1850" spc="45" dirty="0">
                <a:latin typeface="Palatino Linotype"/>
                <a:cs typeface="Palatino Linotype"/>
              </a:rPr>
              <a:t> </a:t>
            </a:r>
            <a:r>
              <a:rPr sz="1850" spc="65" dirty="0">
                <a:latin typeface="Palatino Linotype"/>
                <a:cs typeface="Palatino Linotype"/>
              </a:rPr>
              <a:t>response</a:t>
            </a:r>
            <a:r>
              <a:rPr sz="1850" spc="30" dirty="0">
                <a:latin typeface="Palatino Linotype"/>
                <a:cs typeface="Palatino Linotype"/>
              </a:rPr>
              <a:t> </a:t>
            </a:r>
            <a:r>
              <a:rPr sz="1850" spc="85" dirty="0">
                <a:latin typeface="Palatino Linotype"/>
                <a:cs typeface="Palatino Linotype"/>
              </a:rPr>
              <a:t>team</a:t>
            </a:r>
            <a:r>
              <a:rPr sz="1850" spc="25" dirty="0">
                <a:latin typeface="Palatino Linotype"/>
                <a:cs typeface="Palatino Linotype"/>
              </a:rPr>
              <a:t> </a:t>
            </a:r>
            <a:r>
              <a:rPr sz="1850" spc="70" dirty="0">
                <a:latin typeface="Palatino Linotype"/>
                <a:cs typeface="Palatino Linotype"/>
              </a:rPr>
              <a:t>and</a:t>
            </a:r>
            <a:r>
              <a:rPr sz="1850" spc="4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to</a:t>
            </a:r>
            <a:r>
              <a:rPr sz="1850" spc="55" dirty="0">
                <a:latin typeface="Palatino Linotype"/>
                <a:cs typeface="Palatino Linotype"/>
              </a:rPr>
              <a:t> help</a:t>
            </a:r>
            <a:r>
              <a:rPr sz="1850" spc="-15" dirty="0">
                <a:latin typeface="Palatino Linotype"/>
                <a:cs typeface="Palatino Linotype"/>
              </a:rPr>
              <a:t> </a:t>
            </a:r>
            <a:r>
              <a:rPr sz="1850" spc="35" dirty="0">
                <a:latin typeface="Palatino Linotype"/>
                <a:cs typeface="Palatino Linotype"/>
              </a:rPr>
              <a:t>fill </a:t>
            </a:r>
            <a:r>
              <a:rPr sz="1850" spc="-10" dirty="0">
                <a:latin typeface="Palatino Linotype"/>
                <a:cs typeface="Palatino Linotype"/>
              </a:rPr>
              <a:t>gaps.</a:t>
            </a:r>
            <a:endParaRPr sz="1850">
              <a:latin typeface="Palatino Linotype"/>
              <a:cs typeface="Palatino Linotype"/>
            </a:endParaRPr>
          </a:p>
          <a:p>
            <a:pPr marL="358775" marR="22225" indent="-346710">
              <a:lnSpc>
                <a:spcPct val="115100"/>
              </a:lnSpc>
              <a:buClr>
                <a:srgbClr val="000000"/>
              </a:buClr>
              <a:buFont typeface="Times New Roman"/>
              <a:buChar char="●"/>
              <a:tabLst>
                <a:tab pos="358775" algn="l"/>
              </a:tabLst>
            </a:pPr>
            <a:r>
              <a:rPr sz="1850" dirty="0">
                <a:solidFill>
                  <a:srgbClr val="FFFFFF"/>
                </a:solidFill>
                <a:latin typeface="Palatino Linotype"/>
                <a:cs typeface="Palatino Linotype"/>
              </a:rPr>
              <a:t>Route</a:t>
            </a:r>
            <a:r>
              <a:rPr sz="1850" spc="8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dirty="0">
                <a:solidFill>
                  <a:srgbClr val="FFFFFF"/>
                </a:solidFill>
                <a:latin typeface="Palatino Linotype"/>
                <a:cs typeface="Palatino Linotype"/>
              </a:rPr>
              <a:t>Captain</a:t>
            </a:r>
            <a:r>
              <a:rPr sz="1850" spc="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dirty="0">
                <a:solidFill>
                  <a:srgbClr val="FFFFFF"/>
                </a:solidFill>
                <a:latin typeface="Palatino Linotype"/>
                <a:cs typeface="Palatino Linotype"/>
              </a:rPr>
              <a:t>Lead</a:t>
            </a:r>
            <a:r>
              <a:rPr sz="1850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-260" dirty="0">
                <a:solidFill>
                  <a:srgbClr val="FFFFFF"/>
                </a:solidFill>
                <a:latin typeface="Palatino Linotype"/>
                <a:cs typeface="Palatino Linotype"/>
              </a:rPr>
              <a:t>&amp;</a:t>
            </a:r>
            <a:r>
              <a:rPr sz="1850" spc="9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Captains</a:t>
            </a:r>
            <a:r>
              <a:rPr sz="1850" spc="1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350" dirty="0">
                <a:latin typeface="Palatino Linotype"/>
                <a:cs typeface="Palatino Linotype"/>
              </a:rPr>
              <a:t>–</a:t>
            </a:r>
            <a:r>
              <a:rPr sz="1850" spc="6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Route</a:t>
            </a:r>
            <a:r>
              <a:rPr sz="1850" spc="8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Captain</a:t>
            </a:r>
            <a:r>
              <a:rPr sz="1850" spc="4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Lead</a:t>
            </a:r>
            <a:r>
              <a:rPr sz="1850" spc="80" dirty="0">
                <a:latin typeface="Palatino Linotype"/>
                <a:cs typeface="Palatino Linotype"/>
              </a:rPr>
              <a:t> </a:t>
            </a:r>
            <a:r>
              <a:rPr sz="1850" spc="65" dirty="0">
                <a:latin typeface="Palatino Linotype"/>
                <a:cs typeface="Palatino Linotype"/>
              </a:rPr>
              <a:t>will</a:t>
            </a:r>
            <a:r>
              <a:rPr sz="1850" spc="85" dirty="0">
                <a:latin typeface="Palatino Linotype"/>
                <a:cs typeface="Palatino Linotype"/>
              </a:rPr>
              <a:t> </a:t>
            </a:r>
            <a:r>
              <a:rPr sz="1850" spc="50" dirty="0">
                <a:latin typeface="Palatino Linotype"/>
                <a:cs typeface="Palatino Linotype"/>
              </a:rPr>
              <a:t>oversee</a:t>
            </a:r>
            <a:r>
              <a:rPr sz="1850" spc="85" dirty="0">
                <a:latin typeface="Palatino Linotype"/>
                <a:cs typeface="Palatino Linotype"/>
              </a:rPr>
              <a:t> </a:t>
            </a:r>
            <a:r>
              <a:rPr sz="1850" spc="60" dirty="0">
                <a:latin typeface="Palatino Linotype"/>
                <a:cs typeface="Palatino Linotype"/>
              </a:rPr>
              <a:t>a </a:t>
            </a:r>
            <a:r>
              <a:rPr sz="1850" spc="85" dirty="0">
                <a:latin typeface="Palatino Linotype"/>
                <a:cs typeface="Palatino Linotype"/>
              </a:rPr>
              <a:t>team</a:t>
            </a:r>
            <a:r>
              <a:rPr sz="1850" spc="4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of</a:t>
            </a:r>
            <a:r>
              <a:rPr sz="1850" spc="65" dirty="0">
                <a:latin typeface="Palatino Linotype"/>
                <a:cs typeface="Palatino Linotype"/>
              </a:rPr>
              <a:t> </a:t>
            </a:r>
            <a:r>
              <a:rPr sz="1850" spc="120" dirty="0">
                <a:latin typeface="Palatino Linotype"/>
                <a:cs typeface="Palatino Linotype"/>
              </a:rPr>
              <a:t>6</a:t>
            </a:r>
            <a:r>
              <a:rPr sz="1850" spc="5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Route</a:t>
            </a:r>
            <a:r>
              <a:rPr sz="1850" spc="6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Captains.</a:t>
            </a:r>
            <a:r>
              <a:rPr sz="1850" spc="45" dirty="0">
                <a:latin typeface="Palatino Linotype"/>
                <a:cs typeface="Palatino Linotype"/>
              </a:rPr>
              <a:t> </a:t>
            </a:r>
            <a:r>
              <a:rPr sz="1850" spc="90" dirty="0">
                <a:latin typeface="Palatino Linotype"/>
                <a:cs typeface="Palatino Linotype"/>
              </a:rPr>
              <a:t>Their</a:t>
            </a:r>
            <a:r>
              <a:rPr sz="1850" spc="20" dirty="0">
                <a:latin typeface="Palatino Linotype"/>
                <a:cs typeface="Palatino Linotype"/>
              </a:rPr>
              <a:t> </a:t>
            </a:r>
            <a:r>
              <a:rPr sz="1850" spc="55" dirty="0">
                <a:latin typeface="Palatino Linotype"/>
                <a:cs typeface="Palatino Linotype"/>
              </a:rPr>
              <a:t>primary</a:t>
            </a:r>
            <a:r>
              <a:rPr sz="1850" dirty="0">
                <a:latin typeface="Palatino Linotype"/>
                <a:cs typeface="Palatino Linotype"/>
              </a:rPr>
              <a:t> job</a:t>
            </a:r>
            <a:r>
              <a:rPr sz="1850" spc="55" dirty="0">
                <a:latin typeface="Palatino Linotype"/>
                <a:cs typeface="Palatino Linotype"/>
              </a:rPr>
              <a:t> </a:t>
            </a:r>
            <a:r>
              <a:rPr sz="1850" spc="95" dirty="0">
                <a:latin typeface="Palatino Linotype"/>
                <a:cs typeface="Palatino Linotype"/>
              </a:rPr>
              <a:t>is </a:t>
            </a:r>
            <a:r>
              <a:rPr sz="1850" dirty="0">
                <a:latin typeface="Palatino Linotype"/>
                <a:cs typeface="Palatino Linotype"/>
              </a:rPr>
              <a:t>route</a:t>
            </a:r>
            <a:r>
              <a:rPr sz="1850" spc="60" dirty="0">
                <a:latin typeface="Palatino Linotype"/>
                <a:cs typeface="Palatino Linotype"/>
              </a:rPr>
              <a:t> </a:t>
            </a:r>
            <a:r>
              <a:rPr sz="1850" spc="80" dirty="0">
                <a:latin typeface="Palatino Linotype"/>
                <a:cs typeface="Palatino Linotype"/>
              </a:rPr>
              <a:t>safety</a:t>
            </a:r>
            <a:r>
              <a:rPr sz="1850" dirty="0">
                <a:latin typeface="Palatino Linotype"/>
                <a:cs typeface="Palatino Linotype"/>
              </a:rPr>
              <a:t> </a:t>
            </a:r>
            <a:r>
              <a:rPr sz="1850" spc="45" dirty="0">
                <a:latin typeface="Palatino Linotype"/>
                <a:cs typeface="Palatino Linotype"/>
              </a:rPr>
              <a:t>and</a:t>
            </a:r>
            <a:endParaRPr sz="1850">
              <a:latin typeface="Palatino Linotype"/>
              <a:cs typeface="Palatino Linotype"/>
            </a:endParaRPr>
          </a:p>
          <a:p>
            <a:pPr marL="358775">
              <a:lnSpc>
                <a:spcPct val="100000"/>
              </a:lnSpc>
              <a:spcBef>
                <a:spcPts val="335"/>
              </a:spcBef>
            </a:pPr>
            <a:r>
              <a:rPr sz="1850" spc="50" dirty="0">
                <a:latin typeface="Palatino Linotype"/>
                <a:cs typeface="Palatino Linotype"/>
              </a:rPr>
              <a:t>oversight</a:t>
            </a:r>
            <a:r>
              <a:rPr sz="1850" spc="5" dirty="0">
                <a:latin typeface="Palatino Linotype"/>
                <a:cs typeface="Palatino Linotype"/>
              </a:rPr>
              <a:t> </a:t>
            </a:r>
            <a:r>
              <a:rPr sz="1850" spc="80" dirty="0">
                <a:latin typeface="Palatino Linotype"/>
                <a:cs typeface="Palatino Linotype"/>
              </a:rPr>
              <a:t>they</a:t>
            </a:r>
            <a:r>
              <a:rPr sz="1850" spc="-30" dirty="0">
                <a:latin typeface="Palatino Linotype"/>
                <a:cs typeface="Palatino Linotype"/>
              </a:rPr>
              <a:t> </a:t>
            </a:r>
            <a:r>
              <a:rPr sz="1850" spc="65" dirty="0">
                <a:latin typeface="Palatino Linotype"/>
                <a:cs typeface="Palatino Linotype"/>
              </a:rPr>
              <a:t>will</a:t>
            </a:r>
            <a:r>
              <a:rPr sz="1850" spc="15" dirty="0">
                <a:latin typeface="Palatino Linotype"/>
                <a:cs typeface="Palatino Linotype"/>
              </a:rPr>
              <a:t> </a:t>
            </a:r>
            <a:r>
              <a:rPr sz="1850" spc="70" dirty="0">
                <a:latin typeface="Palatino Linotype"/>
                <a:cs typeface="Palatino Linotype"/>
              </a:rPr>
              <a:t>work</a:t>
            </a:r>
            <a:r>
              <a:rPr sz="1850" spc="-55" dirty="0">
                <a:latin typeface="Palatino Linotype"/>
                <a:cs typeface="Palatino Linotype"/>
              </a:rPr>
              <a:t> </a:t>
            </a:r>
            <a:r>
              <a:rPr sz="1850" spc="70" dirty="0">
                <a:latin typeface="Palatino Linotype"/>
                <a:cs typeface="Palatino Linotype"/>
              </a:rPr>
              <a:t>closely</a:t>
            </a:r>
            <a:r>
              <a:rPr sz="1850" spc="-35" dirty="0">
                <a:latin typeface="Palatino Linotype"/>
                <a:cs typeface="Palatino Linotype"/>
              </a:rPr>
              <a:t> </a:t>
            </a:r>
            <a:r>
              <a:rPr sz="1850" spc="85" dirty="0">
                <a:latin typeface="Palatino Linotype"/>
                <a:cs typeface="Palatino Linotype"/>
              </a:rPr>
              <a:t>with</a:t>
            </a:r>
            <a:r>
              <a:rPr sz="1850" dirty="0">
                <a:latin typeface="Palatino Linotype"/>
                <a:cs typeface="Palatino Linotype"/>
              </a:rPr>
              <a:t> Ride</a:t>
            </a:r>
            <a:r>
              <a:rPr sz="1850" spc="15" dirty="0">
                <a:latin typeface="Palatino Linotype"/>
                <a:cs typeface="Palatino Linotype"/>
              </a:rPr>
              <a:t> </a:t>
            </a:r>
            <a:r>
              <a:rPr sz="1850" spc="80" dirty="0">
                <a:latin typeface="Palatino Linotype"/>
                <a:cs typeface="Palatino Linotype"/>
              </a:rPr>
              <a:t>Marshal</a:t>
            </a:r>
            <a:r>
              <a:rPr sz="1850" spc="10" dirty="0">
                <a:latin typeface="Palatino Linotype"/>
                <a:cs typeface="Palatino Linotype"/>
              </a:rPr>
              <a:t> </a:t>
            </a:r>
            <a:r>
              <a:rPr sz="1850" spc="50" dirty="0">
                <a:latin typeface="Palatino Linotype"/>
                <a:cs typeface="Palatino Linotype"/>
              </a:rPr>
              <a:t>and</a:t>
            </a:r>
            <a:r>
              <a:rPr sz="1850" spc="15" dirty="0">
                <a:latin typeface="Palatino Linotype"/>
                <a:cs typeface="Palatino Linotype"/>
              </a:rPr>
              <a:t> </a:t>
            </a:r>
            <a:r>
              <a:rPr sz="1850" spc="-10" dirty="0">
                <a:latin typeface="Palatino Linotype"/>
                <a:cs typeface="Palatino Linotype"/>
              </a:rPr>
              <a:t>Course</a:t>
            </a:r>
            <a:endParaRPr sz="1850">
              <a:latin typeface="Palatino Linotype"/>
              <a:cs typeface="Palatino Linotype"/>
            </a:endParaRPr>
          </a:p>
          <a:p>
            <a:pPr marL="358775">
              <a:lnSpc>
                <a:spcPct val="100000"/>
              </a:lnSpc>
              <a:spcBef>
                <a:spcPts val="335"/>
              </a:spcBef>
            </a:pPr>
            <a:r>
              <a:rPr sz="1850" spc="80" dirty="0">
                <a:latin typeface="Palatino Linotype"/>
                <a:cs typeface="Palatino Linotype"/>
              </a:rPr>
              <a:t>Marshals</a:t>
            </a:r>
            <a:endParaRPr sz="1850">
              <a:latin typeface="Palatino Linotype"/>
              <a:cs typeface="Palatino Linotype"/>
            </a:endParaRPr>
          </a:p>
          <a:p>
            <a:pPr marL="358775" marR="14604" indent="-346710">
              <a:lnSpc>
                <a:spcPct val="115100"/>
              </a:lnSpc>
              <a:buClr>
                <a:srgbClr val="000000"/>
              </a:buClr>
              <a:buFont typeface="Times New Roman"/>
              <a:buChar char="●"/>
              <a:tabLst>
                <a:tab pos="358775" algn="l"/>
              </a:tabLst>
            </a:pPr>
            <a:r>
              <a:rPr sz="18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Safety</a:t>
            </a:r>
            <a:r>
              <a:rPr sz="185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Palatino Linotype"/>
                <a:cs typeface="Palatino Linotype"/>
              </a:rPr>
              <a:t>Shelters</a:t>
            </a:r>
            <a:r>
              <a:rPr sz="1850" spc="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50" spc="350" dirty="0">
                <a:latin typeface="Palatino Linotype"/>
                <a:cs typeface="Palatino Linotype"/>
              </a:rPr>
              <a:t>–</a:t>
            </a:r>
            <a:r>
              <a:rPr sz="1850" spc="1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We’ve</a:t>
            </a:r>
            <a:r>
              <a:rPr sz="1850" spc="25" dirty="0">
                <a:latin typeface="Palatino Linotype"/>
                <a:cs typeface="Palatino Linotype"/>
              </a:rPr>
              <a:t> </a:t>
            </a:r>
            <a:r>
              <a:rPr sz="1850" spc="50" dirty="0">
                <a:latin typeface="Palatino Linotype"/>
                <a:cs typeface="Palatino Linotype"/>
              </a:rPr>
              <a:t>expanded</a:t>
            </a:r>
            <a:r>
              <a:rPr sz="1850" spc="3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our</a:t>
            </a:r>
            <a:r>
              <a:rPr sz="1850" spc="-20" dirty="0">
                <a:latin typeface="Palatino Linotype"/>
                <a:cs typeface="Palatino Linotype"/>
              </a:rPr>
              <a:t> </a:t>
            </a:r>
            <a:r>
              <a:rPr sz="1850" spc="70" dirty="0">
                <a:latin typeface="Palatino Linotype"/>
                <a:cs typeface="Palatino Linotype"/>
              </a:rPr>
              <a:t>safety</a:t>
            </a:r>
            <a:r>
              <a:rPr sz="1850" spc="55" dirty="0">
                <a:latin typeface="Palatino Linotype"/>
                <a:cs typeface="Palatino Linotype"/>
              </a:rPr>
              <a:t> </a:t>
            </a:r>
            <a:r>
              <a:rPr sz="1850" spc="80" dirty="0">
                <a:latin typeface="Palatino Linotype"/>
                <a:cs typeface="Palatino Linotype"/>
              </a:rPr>
              <a:t>shelters</a:t>
            </a:r>
            <a:r>
              <a:rPr sz="1850" spc="-2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to</a:t>
            </a:r>
            <a:r>
              <a:rPr sz="1850" spc="40" dirty="0">
                <a:latin typeface="Palatino Linotype"/>
                <a:cs typeface="Palatino Linotype"/>
              </a:rPr>
              <a:t> </a:t>
            </a:r>
            <a:r>
              <a:rPr sz="1850" spc="35" dirty="0">
                <a:latin typeface="Palatino Linotype"/>
                <a:cs typeface="Palatino Linotype"/>
              </a:rPr>
              <a:t>now </a:t>
            </a:r>
            <a:r>
              <a:rPr sz="1850" spc="50" dirty="0">
                <a:latin typeface="Palatino Linotype"/>
                <a:cs typeface="Palatino Linotype"/>
              </a:rPr>
              <a:t>include</a:t>
            </a:r>
            <a:r>
              <a:rPr sz="1850" spc="114" dirty="0">
                <a:latin typeface="Palatino Linotype"/>
                <a:cs typeface="Palatino Linotype"/>
              </a:rPr>
              <a:t> </a:t>
            </a:r>
            <a:r>
              <a:rPr sz="1850" spc="55" dirty="0">
                <a:latin typeface="Palatino Linotype"/>
                <a:cs typeface="Palatino Linotype"/>
              </a:rPr>
              <a:t>MSI</a:t>
            </a:r>
            <a:r>
              <a:rPr sz="1850" spc="80" dirty="0">
                <a:latin typeface="Palatino Linotype"/>
                <a:cs typeface="Palatino Linotype"/>
              </a:rPr>
              <a:t> </a:t>
            </a:r>
            <a:r>
              <a:rPr sz="1850" spc="70" dirty="0">
                <a:latin typeface="Palatino Linotype"/>
                <a:cs typeface="Palatino Linotype"/>
              </a:rPr>
              <a:t>and</a:t>
            </a:r>
            <a:r>
              <a:rPr sz="1850" spc="114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Soldier</a:t>
            </a:r>
            <a:r>
              <a:rPr sz="1850" spc="16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Field</a:t>
            </a:r>
            <a:r>
              <a:rPr sz="1850" spc="12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North</a:t>
            </a:r>
            <a:r>
              <a:rPr sz="1850" spc="105" dirty="0">
                <a:latin typeface="Palatino Linotype"/>
                <a:cs typeface="Palatino Linotype"/>
              </a:rPr>
              <a:t> </a:t>
            </a:r>
            <a:r>
              <a:rPr sz="1850" spc="70" dirty="0">
                <a:latin typeface="Palatino Linotype"/>
                <a:cs typeface="Palatino Linotype"/>
              </a:rPr>
              <a:t>Parking</a:t>
            </a:r>
            <a:r>
              <a:rPr sz="1850" spc="10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Garages</a:t>
            </a:r>
            <a:r>
              <a:rPr sz="1850" spc="70" dirty="0">
                <a:latin typeface="Palatino Linotype"/>
                <a:cs typeface="Palatino Linotype"/>
              </a:rPr>
              <a:t> </a:t>
            </a:r>
            <a:r>
              <a:rPr sz="1850" spc="100" dirty="0">
                <a:latin typeface="Palatino Linotype"/>
                <a:cs typeface="Palatino Linotype"/>
              </a:rPr>
              <a:t>in</a:t>
            </a:r>
            <a:r>
              <a:rPr sz="1850" spc="17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addition</a:t>
            </a:r>
            <a:r>
              <a:rPr sz="1850" spc="75" dirty="0">
                <a:latin typeface="Palatino Linotype"/>
                <a:cs typeface="Palatino Linotype"/>
              </a:rPr>
              <a:t> </a:t>
            </a:r>
            <a:r>
              <a:rPr sz="1850" spc="-25" dirty="0">
                <a:latin typeface="Palatino Linotype"/>
                <a:cs typeface="Palatino Linotype"/>
              </a:rPr>
              <a:t>to </a:t>
            </a:r>
            <a:r>
              <a:rPr sz="1850" spc="65" dirty="0">
                <a:latin typeface="Palatino Linotype"/>
                <a:cs typeface="Palatino Linotype"/>
              </a:rPr>
              <a:t>Millennium</a:t>
            </a:r>
            <a:r>
              <a:rPr sz="1850" spc="25" dirty="0">
                <a:latin typeface="Palatino Linotype"/>
                <a:cs typeface="Palatino Linotype"/>
              </a:rPr>
              <a:t> </a:t>
            </a:r>
            <a:r>
              <a:rPr sz="1850" spc="80" dirty="0">
                <a:latin typeface="Palatino Linotype"/>
                <a:cs typeface="Palatino Linotype"/>
              </a:rPr>
              <a:t>Parking</a:t>
            </a:r>
            <a:r>
              <a:rPr sz="1850" spc="20" dirty="0">
                <a:latin typeface="Palatino Linotype"/>
                <a:cs typeface="Palatino Linotype"/>
              </a:rPr>
              <a:t> </a:t>
            </a:r>
            <a:r>
              <a:rPr sz="1850" spc="55" dirty="0">
                <a:latin typeface="Palatino Linotype"/>
                <a:cs typeface="Palatino Linotype"/>
              </a:rPr>
              <a:t>(north</a:t>
            </a:r>
            <a:r>
              <a:rPr sz="1850" spc="35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side</a:t>
            </a:r>
            <a:r>
              <a:rPr sz="1850" spc="40" dirty="0">
                <a:latin typeface="Palatino Linotype"/>
                <a:cs typeface="Palatino Linotype"/>
              </a:rPr>
              <a:t> </a:t>
            </a:r>
            <a:r>
              <a:rPr sz="1850" spc="95" dirty="0">
                <a:latin typeface="Palatino Linotype"/>
                <a:cs typeface="Palatino Linotype"/>
              </a:rPr>
              <a:t>is</a:t>
            </a:r>
            <a:r>
              <a:rPr sz="1850" spc="80" dirty="0">
                <a:latin typeface="Palatino Linotype"/>
                <a:cs typeface="Palatino Linotype"/>
              </a:rPr>
              <a:t> </a:t>
            </a:r>
            <a:r>
              <a:rPr sz="1850" dirty="0">
                <a:latin typeface="Palatino Linotype"/>
                <a:cs typeface="Palatino Linotype"/>
              </a:rPr>
              <a:t>under</a:t>
            </a:r>
            <a:r>
              <a:rPr sz="1850" spc="80" dirty="0">
                <a:latin typeface="Palatino Linotype"/>
                <a:cs typeface="Palatino Linotype"/>
              </a:rPr>
              <a:t> </a:t>
            </a:r>
            <a:r>
              <a:rPr sz="1850" spc="-90" dirty="0">
                <a:latin typeface="Palatino Linotype"/>
                <a:cs typeface="Palatino Linotype"/>
              </a:rPr>
              <a:t>DLSD</a:t>
            </a:r>
            <a:r>
              <a:rPr sz="1850" spc="70" dirty="0">
                <a:latin typeface="Palatino Linotype"/>
                <a:cs typeface="Palatino Linotype"/>
              </a:rPr>
              <a:t> </a:t>
            </a:r>
            <a:r>
              <a:rPr sz="1850" spc="45" dirty="0">
                <a:latin typeface="Palatino Linotype"/>
                <a:cs typeface="Palatino Linotype"/>
              </a:rPr>
              <a:t>underpasses)</a:t>
            </a:r>
            <a:endParaRPr sz="18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3751" y="572135"/>
            <a:ext cx="2910840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u="sng" spc="90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</a:rPr>
              <a:t>Communication</a:t>
            </a:r>
            <a:endParaRPr sz="30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50" y="219075"/>
            <a:ext cx="2695575" cy="952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4620" y="1164368"/>
            <a:ext cx="7993380" cy="36220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229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50" dirty="0">
                <a:solidFill>
                  <a:srgbClr val="FFFFFF"/>
                </a:solidFill>
                <a:latin typeface="Trebuchet MS"/>
                <a:cs typeface="Trebuchet MS"/>
              </a:rPr>
              <a:t>continuing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Trebuchet MS"/>
                <a:cs typeface="Trebuchet MS"/>
              </a:rPr>
              <a:t>Zello</a:t>
            </a:r>
            <a:r>
              <a:rPr sz="20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Trebuchet MS"/>
                <a:cs typeface="Trebuchet MS"/>
              </a:rPr>
              <a:t>app!</a:t>
            </a:r>
            <a:endParaRPr sz="2000">
              <a:latin typeface="Trebuchet MS"/>
              <a:cs typeface="Trebuchet MS"/>
            </a:endParaRPr>
          </a:p>
          <a:p>
            <a:pPr marL="469900" indent="-358775">
              <a:lnSpc>
                <a:spcPct val="100000"/>
              </a:lnSpc>
              <a:spcBef>
                <a:spcPts val="455"/>
              </a:spcBef>
              <a:buSzPct val="105000"/>
              <a:buFont typeface="Times New Roman"/>
              <a:buChar char="●"/>
              <a:tabLst>
                <a:tab pos="469900" algn="l"/>
              </a:tabLst>
            </a:pPr>
            <a:r>
              <a:rPr sz="2000" spc="55" dirty="0">
                <a:latin typeface="Trebuchet MS"/>
                <a:cs typeface="Trebuchet MS"/>
              </a:rPr>
              <a:t>This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allows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seamless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75" dirty="0">
                <a:latin typeface="Trebuchet MS"/>
                <a:cs typeface="Trebuchet MS"/>
              </a:rPr>
              <a:t>communication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between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route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positions.</a:t>
            </a:r>
            <a:endParaRPr sz="2000">
              <a:latin typeface="Trebuchet MS"/>
              <a:cs typeface="Trebuchet MS"/>
            </a:endParaRPr>
          </a:p>
          <a:p>
            <a:pPr marL="470534">
              <a:lnSpc>
                <a:spcPct val="100000"/>
              </a:lnSpc>
              <a:spcBef>
                <a:spcPts val="455"/>
              </a:spcBef>
            </a:pPr>
            <a:r>
              <a:rPr sz="2000" spc="275" dirty="0">
                <a:latin typeface="Trebuchet MS"/>
                <a:cs typeface="Trebuchet MS"/>
              </a:rPr>
              <a:t>We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recommend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using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114" dirty="0">
                <a:latin typeface="Trebuchet MS"/>
                <a:cs typeface="Trebuchet MS"/>
              </a:rPr>
              <a:t>headphones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better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audio.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Text</a:t>
            </a:r>
            <a:r>
              <a:rPr sz="20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Trebuchet MS"/>
                <a:cs typeface="Trebuchet MS"/>
              </a:rPr>
              <a:t>Messaging</a:t>
            </a:r>
            <a:r>
              <a:rPr sz="20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Trebuchet MS"/>
                <a:cs typeface="Trebuchet MS"/>
              </a:rPr>
              <a:t>Platform</a:t>
            </a:r>
            <a:endParaRPr sz="2000">
              <a:latin typeface="Trebuchet MS"/>
              <a:cs typeface="Trebuchet MS"/>
            </a:endParaRPr>
          </a:p>
          <a:p>
            <a:pPr marL="1004569" marR="391160" lvl="1" indent="-330835">
              <a:lnSpc>
                <a:spcPts val="2860"/>
              </a:lnSpc>
              <a:spcBef>
                <a:spcPts val="165"/>
              </a:spcBef>
              <a:buSzPct val="77500"/>
              <a:buFont typeface="Times New Roman"/>
              <a:buChar char="●"/>
              <a:tabLst>
                <a:tab pos="1004569" algn="l"/>
              </a:tabLst>
            </a:pPr>
            <a:r>
              <a:rPr sz="2000" spc="275" dirty="0">
                <a:latin typeface="Trebuchet MS"/>
                <a:cs typeface="Trebuchet MS"/>
              </a:rPr>
              <a:t>We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will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more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heavily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rely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on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our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150" dirty="0">
                <a:latin typeface="Trebuchet MS"/>
                <a:cs typeface="Trebuchet MS"/>
              </a:rPr>
              <a:t>mass</a:t>
            </a:r>
            <a:r>
              <a:rPr sz="2000" spc="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text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messaging </a:t>
            </a:r>
            <a:r>
              <a:rPr sz="2000" spc="105" dirty="0">
                <a:latin typeface="Trebuchet MS"/>
                <a:cs typeface="Trebuchet MS"/>
              </a:rPr>
              <a:t>system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participant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75" dirty="0">
                <a:latin typeface="Trebuchet MS"/>
                <a:cs typeface="Trebuchet MS"/>
              </a:rPr>
              <a:t>communication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114" dirty="0">
                <a:latin typeface="Trebuchet MS"/>
                <a:cs typeface="Trebuchet MS"/>
              </a:rPr>
              <a:t>such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114" dirty="0">
                <a:latin typeface="Trebuchet MS"/>
                <a:cs typeface="Trebuchet MS"/>
              </a:rPr>
              <a:t>as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105" dirty="0">
                <a:latin typeface="Trebuchet MS"/>
                <a:cs typeface="Trebuchet MS"/>
              </a:rPr>
              <a:t>pre-</a:t>
            </a:r>
            <a:r>
              <a:rPr sz="2000" spc="-20" dirty="0">
                <a:latin typeface="Trebuchet MS"/>
                <a:cs typeface="Trebuchet MS"/>
              </a:rPr>
              <a:t>ride </a:t>
            </a:r>
            <a:r>
              <a:rPr sz="2000" spc="70" dirty="0">
                <a:latin typeface="Trebuchet MS"/>
                <a:cs typeface="Trebuchet MS"/>
              </a:rPr>
              <a:t>reminders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105" dirty="0">
                <a:latin typeface="Trebuchet MS"/>
                <a:cs typeface="Trebuchet MS"/>
              </a:rPr>
              <a:t>and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65" dirty="0">
                <a:latin typeface="Trebuchet MS"/>
                <a:cs typeface="Trebuchet MS"/>
              </a:rPr>
              <a:t>any</a:t>
            </a:r>
            <a:r>
              <a:rPr sz="2000" dirty="0">
                <a:latin typeface="Trebuchet MS"/>
                <a:cs typeface="Trebuchet MS"/>
              </a:rPr>
              <a:t> important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day</a:t>
            </a:r>
            <a:r>
              <a:rPr sz="2000" dirty="0">
                <a:latin typeface="Trebuchet MS"/>
                <a:cs typeface="Trebuchet MS"/>
              </a:rPr>
              <a:t> of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info!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b="1" spc="180" dirty="0">
                <a:solidFill>
                  <a:srgbClr val="FFFFFF"/>
                </a:solidFill>
                <a:latin typeface="Trebuchet MS"/>
                <a:cs typeface="Trebuchet MS"/>
              </a:rPr>
              <a:t>5/3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Trebuchet MS"/>
                <a:cs typeface="Trebuchet MS"/>
              </a:rPr>
              <a:t>Bike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Drive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Trebuchet MS"/>
                <a:cs typeface="Trebuchet MS"/>
              </a:rPr>
              <a:t>App!</a:t>
            </a:r>
            <a:endParaRPr sz="2000">
              <a:latin typeface="Trebuchet MS"/>
              <a:cs typeface="Trebuchet MS"/>
            </a:endParaRPr>
          </a:p>
          <a:p>
            <a:pPr marL="12700" marR="586105">
              <a:lnSpc>
                <a:spcPts val="2860"/>
              </a:lnSpc>
              <a:spcBef>
                <a:spcPts val="95"/>
              </a:spcBef>
            </a:pPr>
            <a:r>
              <a:rPr sz="2000" spc="275" dirty="0">
                <a:latin typeface="Trebuchet MS"/>
                <a:cs typeface="Trebuchet MS"/>
              </a:rPr>
              <a:t>We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have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75" dirty="0">
                <a:latin typeface="Trebuchet MS"/>
                <a:cs typeface="Trebuchet MS"/>
              </a:rPr>
              <a:t>an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app!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All</a:t>
            </a:r>
            <a:r>
              <a:rPr sz="2000" spc="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information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participants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can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be </a:t>
            </a:r>
            <a:r>
              <a:rPr sz="2000" spc="70" dirty="0">
                <a:latin typeface="Trebuchet MS"/>
                <a:cs typeface="Trebuchet MS"/>
              </a:rPr>
              <a:t>downloaded!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9144000" cy="5143500"/>
            <a:chOff x="0" y="-1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838699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2975" y="-1"/>
              <a:ext cx="4391025" cy="5143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350" y="0"/>
            <a:ext cx="43053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0"/>
            <a:ext cx="847725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050" y="4036059"/>
            <a:ext cx="6578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100" spc="45" dirty="0">
                <a:latin typeface="Calibri"/>
                <a:cs typeface="Calibri"/>
              </a:rPr>
              <a:t>Shirts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7339" y="4384281"/>
            <a:ext cx="844550" cy="32385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2440"/>
              </a:lnSpc>
            </a:pPr>
            <a:r>
              <a:rPr sz="2100" spc="80" dirty="0">
                <a:latin typeface="Calibri"/>
                <a:cs typeface="Calibri"/>
              </a:rPr>
              <a:t>orange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135" y="4360862"/>
            <a:ext cx="3355340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indent="-361950">
              <a:lnSpc>
                <a:spcPct val="100000"/>
              </a:lnSpc>
              <a:spcBef>
                <a:spcPts val="100"/>
              </a:spcBef>
              <a:buFont typeface="Times New Roman"/>
              <a:buChar char="○"/>
              <a:tabLst>
                <a:tab pos="361950" algn="l"/>
              </a:tabLst>
            </a:pPr>
            <a:r>
              <a:rPr sz="2100" spc="70" dirty="0">
                <a:latin typeface="Calibri"/>
                <a:cs typeface="Calibri"/>
              </a:rPr>
              <a:t>Managers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will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be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wearing</a:t>
            </a:r>
            <a:endParaRPr sz="2100">
              <a:latin typeface="Calibri"/>
              <a:cs typeface="Calibri"/>
            </a:endParaRPr>
          </a:p>
          <a:p>
            <a:pPr marL="361950" indent="-361950">
              <a:lnSpc>
                <a:spcPct val="100000"/>
              </a:lnSpc>
              <a:spcBef>
                <a:spcPts val="35"/>
              </a:spcBef>
              <a:buFont typeface="Times New Roman"/>
              <a:buChar char="○"/>
              <a:tabLst>
                <a:tab pos="361950" algn="l"/>
              </a:tabLst>
            </a:pPr>
            <a:r>
              <a:rPr sz="2100" spc="60" dirty="0">
                <a:latin typeface="Calibri"/>
                <a:cs typeface="Calibri"/>
              </a:rPr>
              <a:t>Volunteers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will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wear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8214" y="4708131"/>
            <a:ext cx="701675" cy="323850"/>
          </a:xfrm>
          <a:prstGeom prst="rect">
            <a:avLst/>
          </a:prstGeom>
          <a:solidFill>
            <a:srgbClr val="008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2445"/>
              </a:lnSpc>
            </a:pPr>
            <a:r>
              <a:rPr sz="2100" spc="80" dirty="0">
                <a:latin typeface="Calibri"/>
                <a:cs typeface="Calibri"/>
              </a:rPr>
              <a:t>green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514" y="4685347"/>
            <a:ext cx="11023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0" dirty="0">
                <a:latin typeface="Calibri"/>
                <a:cs typeface="Calibri"/>
              </a:rPr>
              <a:t>tech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40" dirty="0">
                <a:latin typeface="Calibri"/>
                <a:cs typeface="Calibri"/>
              </a:rPr>
              <a:t>tees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333375"/>
            <a:ext cx="72771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359" y="219455"/>
            <a:ext cx="771461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dirty="0">
                <a:solidFill>
                  <a:srgbClr val="FFFFFF"/>
                </a:solidFill>
                <a:latin typeface="Trebuchet MS"/>
                <a:cs typeface="Trebuchet MS"/>
              </a:rPr>
              <a:t>Incident</a:t>
            </a:r>
            <a:r>
              <a:rPr sz="33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Trebuchet MS"/>
                <a:cs typeface="Trebuchet MS"/>
              </a:rPr>
              <a:t>Report,</a:t>
            </a:r>
            <a:r>
              <a:rPr sz="33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55" dirty="0">
                <a:solidFill>
                  <a:srgbClr val="FFFFFF"/>
                </a:solidFill>
                <a:latin typeface="Trebuchet MS"/>
                <a:cs typeface="Trebuchet MS"/>
              </a:rPr>
              <a:t>Bike</a:t>
            </a:r>
            <a:r>
              <a:rPr sz="33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175" dirty="0">
                <a:solidFill>
                  <a:srgbClr val="FFFFFF"/>
                </a:solidFill>
                <a:latin typeface="Trebuchet MS"/>
                <a:cs typeface="Trebuchet MS"/>
              </a:rPr>
              <a:t>Tag</a:t>
            </a:r>
            <a:r>
              <a:rPr sz="33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1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3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45" dirty="0">
                <a:solidFill>
                  <a:srgbClr val="FFFFFF"/>
                </a:solidFill>
                <a:latin typeface="Trebuchet MS"/>
                <a:cs typeface="Trebuchet MS"/>
              </a:rPr>
              <a:t>Reunion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059" y="872045"/>
            <a:ext cx="7687945" cy="39096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49250" marR="5080" indent="-337185">
              <a:lnSpc>
                <a:spcPct val="149800"/>
              </a:lnSpc>
              <a:spcBef>
                <a:spcPts val="45"/>
              </a:spcBef>
              <a:buClr>
                <a:srgbClr val="000000"/>
              </a:buClr>
              <a:buFont typeface="Times New Roman"/>
              <a:buChar char="●"/>
              <a:tabLst>
                <a:tab pos="34925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Incident</a:t>
            </a:r>
            <a:r>
              <a:rPr sz="17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Report- </a:t>
            </a:r>
            <a:r>
              <a:rPr sz="1700" dirty="0">
                <a:latin typeface="Trebuchet MS"/>
                <a:cs typeface="Trebuchet MS"/>
              </a:rPr>
              <a:t>We’ve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updated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our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incident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reports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6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be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more</a:t>
            </a:r>
            <a:r>
              <a:rPr sz="1700" spc="-10" dirty="0">
                <a:latin typeface="Trebuchet MS"/>
                <a:cs typeface="Trebuchet MS"/>
              </a:rPr>
              <a:t> specific </a:t>
            </a:r>
            <a:r>
              <a:rPr sz="1700" spc="80" dirty="0">
                <a:latin typeface="Trebuchet MS"/>
                <a:cs typeface="Trebuchet MS"/>
              </a:rPr>
              <a:t>and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reflective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of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what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info</a:t>
            </a:r>
            <a:r>
              <a:rPr sz="1700" spc="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is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usually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provided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and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what’s </a:t>
            </a:r>
            <a:r>
              <a:rPr sz="1700" dirty="0">
                <a:latin typeface="Trebuchet MS"/>
                <a:cs typeface="Trebuchet MS"/>
              </a:rPr>
              <a:t>needed!</a:t>
            </a:r>
            <a:r>
              <a:rPr sz="1700" spc="445" dirty="0">
                <a:latin typeface="Trebuchet MS"/>
                <a:cs typeface="Trebuchet MS"/>
              </a:rPr>
              <a:t> </a:t>
            </a:r>
            <a:r>
              <a:rPr sz="1700" spc="185" dirty="0">
                <a:latin typeface="Trebuchet MS"/>
                <a:cs typeface="Trebuchet MS"/>
              </a:rPr>
              <a:t>We </a:t>
            </a:r>
            <a:r>
              <a:rPr sz="1700" spc="65" dirty="0">
                <a:latin typeface="Trebuchet MS"/>
                <a:cs typeface="Trebuchet MS"/>
              </a:rPr>
              <a:t>have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a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digital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version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that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will </a:t>
            </a:r>
            <a:r>
              <a:rPr sz="1700" spc="85" dirty="0">
                <a:latin typeface="Trebuchet MS"/>
                <a:cs typeface="Trebuchet MS"/>
              </a:rPr>
              <a:t>be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available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via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Zello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on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morning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of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the </a:t>
            </a:r>
            <a:r>
              <a:rPr sz="1700" dirty="0">
                <a:latin typeface="Trebuchet MS"/>
                <a:cs typeface="Trebuchet MS"/>
              </a:rPr>
              <a:t>event</a:t>
            </a:r>
            <a:r>
              <a:rPr sz="1700" spc="425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Make</a:t>
            </a:r>
            <a:r>
              <a:rPr sz="1700" spc="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sure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get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 </a:t>
            </a:r>
            <a:r>
              <a:rPr sz="1700" b="1" dirty="0">
                <a:latin typeface="Trebuchet MS"/>
                <a:cs typeface="Trebuchet MS"/>
              </a:rPr>
              <a:t>Rider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spc="65" dirty="0">
                <a:latin typeface="Trebuchet MS"/>
                <a:cs typeface="Trebuchet MS"/>
              </a:rPr>
              <a:t>Number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each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time.</a:t>
            </a:r>
            <a:endParaRPr sz="1700">
              <a:latin typeface="Trebuchet MS"/>
              <a:cs typeface="Trebuchet MS"/>
            </a:endParaRPr>
          </a:p>
          <a:p>
            <a:pPr marL="349250" marR="393065" indent="-337185">
              <a:lnSpc>
                <a:spcPct val="151000"/>
              </a:lnSpc>
              <a:buChar char="●"/>
              <a:tabLst>
                <a:tab pos="349250" algn="l"/>
                <a:tab pos="404495" algn="l"/>
              </a:tabLst>
            </a:pP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Bike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65" dirty="0">
                <a:solidFill>
                  <a:srgbClr val="FFFFFF"/>
                </a:solidFill>
                <a:latin typeface="Trebuchet MS"/>
                <a:cs typeface="Trebuchet MS"/>
              </a:rPr>
              <a:t>Tag–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Only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used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in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event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that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a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rider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gets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transported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off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the </a:t>
            </a:r>
            <a:r>
              <a:rPr sz="1700" spc="70" dirty="0">
                <a:latin typeface="Trebuchet MS"/>
                <a:cs typeface="Trebuchet MS"/>
              </a:rPr>
              <a:t>course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without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their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bike.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210" dirty="0">
                <a:latin typeface="Trebuchet MS"/>
                <a:cs typeface="Trebuchet MS"/>
              </a:rPr>
              <a:t>We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need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get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bike</a:t>
            </a:r>
            <a:r>
              <a:rPr sz="1700" spc="-80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back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owner!</a:t>
            </a:r>
            <a:endParaRPr sz="1700">
              <a:latin typeface="Trebuchet MS"/>
              <a:cs typeface="Trebuchet MS"/>
            </a:endParaRPr>
          </a:p>
          <a:p>
            <a:pPr marL="349250" indent="-336550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Font typeface="Times New Roman"/>
              <a:buChar char="●"/>
              <a:tabLst>
                <a:tab pos="349250" algn="l"/>
              </a:tabLst>
            </a:pPr>
            <a:r>
              <a:rPr sz="1700" spc="90" dirty="0">
                <a:solidFill>
                  <a:srgbClr val="FFFFFF"/>
                </a:solidFill>
                <a:latin typeface="Trebuchet MS"/>
                <a:cs typeface="Trebuchet MS"/>
              </a:rPr>
              <a:t>Reunion–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Seperate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PINK</a:t>
            </a:r>
            <a:r>
              <a:rPr sz="1700" spc="-105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form.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Used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in</a:t>
            </a:r>
            <a:r>
              <a:rPr sz="1700" spc="-8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event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that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a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rider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gets</a:t>
            </a:r>
            <a:endParaRPr sz="1700">
              <a:latin typeface="Trebuchet MS"/>
              <a:cs typeface="Trebuchet MS"/>
            </a:endParaRPr>
          </a:p>
          <a:p>
            <a:pPr marL="349250" marR="187960">
              <a:lnSpc>
                <a:spcPct val="151000"/>
              </a:lnSpc>
            </a:pPr>
            <a:r>
              <a:rPr sz="1700" dirty="0">
                <a:latin typeface="Trebuchet MS"/>
                <a:cs typeface="Trebuchet MS"/>
              </a:rPr>
              <a:t>separated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from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their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group</a:t>
            </a:r>
            <a:r>
              <a:rPr sz="1700" spc="409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This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can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happen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people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of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many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40" dirty="0">
                <a:latin typeface="Trebuchet MS"/>
                <a:cs typeface="Trebuchet MS"/>
              </a:rPr>
              <a:t>ages! </a:t>
            </a:r>
            <a:r>
              <a:rPr sz="1700" spc="60" dirty="0">
                <a:latin typeface="Trebuchet MS"/>
                <a:cs typeface="Trebuchet MS"/>
              </a:rPr>
              <a:t>Please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remember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 </a:t>
            </a:r>
            <a:r>
              <a:rPr sz="1700" spc="85" dirty="0">
                <a:latin typeface="Trebuchet MS"/>
                <a:cs typeface="Trebuchet MS"/>
              </a:rPr>
              <a:t>be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kind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and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remind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them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that</a:t>
            </a:r>
            <a:r>
              <a:rPr sz="1700" spc="-80" dirty="0">
                <a:latin typeface="Trebuchet MS"/>
                <a:cs typeface="Trebuchet MS"/>
              </a:rPr>
              <a:t> </a:t>
            </a:r>
            <a:r>
              <a:rPr sz="1700" spc="114" dirty="0">
                <a:latin typeface="Trebuchet MS"/>
                <a:cs typeface="Trebuchet MS"/>
              </a:rPr>
              <a:t>we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always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unite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folx </a:t>
            </a:r>
            <a:r>
              <a:rPr sz="1700" spc="70" dirty="0">
                <a:latin typeface="Trebuchet MS"/>
                <a:cs typeface="Trebuchet MS"/>
              </a:rPr>
              <a:t>back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together!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:)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202" rIns="0" bIns="0" rtlCol="0">
            <a:spAutoFit/>
          </a:bodyPr>
          <a:lstStyle/>
          <a:p>
            <a:pPr marL="2441575">
              <a:lnSpc>
                <a:spcPct val="100000"/>
              </a:lnSpc>
              <a:spcBef>
                <a:spcPts val="105"/>
              </a:spcBef>
            </a:pPr>
            <a:r>
              <a:rPr sz="3000" b="1" spc="55" dirty="0">
                <a:solidFill>
                  <a:srgbClr val="FFFFFF"/>
                </a:solidFill>
                <a:latin typeface="Trebuchet MS"/>
                <a:cs typeface="Trebuchet MS"/>
              </a:rPr>
              <a:t>Take</a:t>
            </a:r>
            <a:r>
              <a:rPr sz="30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75" dirty="0">
                <a:solidFill>
                  <a:srgbClr val="FFFFFF"/>
                </a:solidFill>
                <a:latin typeface="Trebuchet MS"/>
                <a:cs typeface="Trebuchet MS"/>
              </a:rPr>
              <a:t>look</a:t>
            </a:r>
            <a:r>
              <a:rPr sz="30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30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rebuchet MS"/>
                <a:cs typeface="Trebuchet MS"/>
              </a:rPr>
              <a:t>them!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925" y="600075"/>
            <a:ext cx="8858250" cy="4543425"/>
            <a:chOff x="161925" y="600075"/>
            <a:chExt cx="8858250" cy="4543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25" y="600075"/>
              <a:ext cx="3124200" cy="2381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1325" y="2666999"/>
              <a:ext cx="3133725" cy="2476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7875" y="600075"/>
              <a:ext cx="3162300" cy="2381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25" y="114300"/>
            <a:ext cx="5429250" cy="6762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225"/>
              </a:spcBef>
            </a:pPr>
            <a:r>
              <a:rPr sz="2100" b="1" spc="75" dirty="0">
                <a:solidFill>
                  <a:srgbClr val="455A63"/>
                </a:solidFill>
                <a:latin typeface="Trebuchet MS"/>
                <a:cs typeface="Trebuchet MS"/>
              </a:rPr>
              <a:t>E-</a:t>
            </a:r>
            <a:r>
              <a:rPr sz="2100" b="1" dirty="0">
                <a:solidFill>
                  <a:srgbClr val="455A63"/>
                </a:solidFill>
                <a:latin typeface="Trebuchet MS"/>
                <a:cs typeface="Trebuchet MS"/>
              </a:rPr>
              <a:t>Tickets</a:t>
            </a:r>
            <a:r>
              <a:rPr sz="2100" b="1" spc="-90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55A63"/>
                </a:solidFill>
                <a:latin typeface="Trebuchet MS"/>
                <a:cs typeface="Trebuchet MS"/>
              </a:rPr>
              <a:t>&amp;</a:t>
            </a:r>
            <a:r>
              <a:rPr sz="2100" b="1" spc="-10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455A63"/>
                </a:solidFill>
                <a:latin typeface="Trebuchet MS"/>
                <a:cs typeface="Trebuchet MS"/>
              </a:rPr>
              <a:t>T-</a:t>
            </a:r>
            <a:r>
              <a:rPr sz="2100" b="1" spc="-20" dirty="0">
                <a:solidFill>
                  <a:srgbClr val="455A63"/>
                </a:solidFill>
                <a:latin typeface="Trebuchet MS"/>
                <a:cs typeface="Trebuchet MS"/>
              </a:rPr>
              <a:t>shirt</a:t>
            </a:r>
            <a:r>
              <a:rPr sz="2100" b="1" spc="-80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455A63"/>
                </a:solidFill>
                <a:latin typeface="Trebuchet MS"/>
                <a:cs typeface="Trebuchet MS"/>
              </a:rPr>
              <a:t>Pick</a:t>
            </a:r>
            <a:r>
              <a:rPr sz="2100" b="1" spc="-75" dirty="0">
                <a:solidFill>
                  <a:srgbClr val="455A63"/>
                </a:solidFill>
                <a:latin typeface="Trebuchet MS"/>
                <a:cs typeface="Trebuchet MS"/>
              </a:rPr>
              <a:t> </a:t>
            </a:r>
            <a:r>
              <a:rPr sz="2100" b="1" spc="90" dirty="0">
                <a:solidFill>
                  <a:srgbClr val="455A63"/>
                </a:solidFill>
                <a:latin typeface="Trebuchet MS"/>
                <a:cs typeface="Trebuchet MS"/>
              </a:rPr>
              <a:t>Up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1659" y="290449"/>
            <a:ext cx="2306320" cy="17360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0"/>
              </a:spcBef>
            </a:pPr>
            <a:r>
              <a:rPr sz="1550" b="1" spc="55" dirty="0">
                <a:latin typeface="Trebuchet MS"/>
                <a:cs typeface="Trebuchet MS"/>
              </a:rPr>
              <a:t>T-</a:t>
            </a:r>
            <a:r>
              <a:rPr sz="1550" b="1" dirty="0">
                <a:latin typeface="Trebuchet MS"/>
                <a:cs typeface="Trebuchet MS"/>
              </a:rPr>
              <a:t>Shirts,</a:t>
            </a:r>
            <a:r>
              <a:rPr sz="1550" b="1" spc="-5" dirty="0">
                <a:latin typeface="Trebuchet MS"/>
                <a:cs typeface="Trebuchet MS"/>
              </a:rPr>
              <a:t> </a:t>
            </a:r>
            <a:r>
              <a:rPr sz="1550" b="1" spc="70" dirty="0">
                <a:latin typeface="Trebuchet MS"/>
                <a:cs typeface="Trebuchet MS"/>
              </a:rPr>
              <a:t>Challenge </a:t>
            </a:r>
            <a:r>
              <a:rPr sz="1550" b="1" spc="100" dirty="0">
                <a:latin typeface="Trebuchet MS"/>
                <a:cs typeface="Trebuchet MS"/>
              </a:rPr>
              <a:t>medals</a:t>
            </a:r>
            <a:r>
              <a:rPr sz="1550" b="1" spc="-10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&amp; ride</a:t>
            </a:r>
            <a:r>
              <a:rPr sz="1550" b="1" spc="-35" dirty="0">
                <a:latin typeface="Trebuchet MS"/>
                <a:cs typeface="Trebuchet MS"/>
              </a:rPr>
              <a:t> </a:t>
            </a:r>
            <a:r>
              <a:rPr sz="1550" b="1" spc="85" dirty="0">
                <a:latin typeface="Trebuchet MS"/>
                <a:cs typeface="Trebuchet MS"/>
              </a:rPr>
              <a:t>guides </a:t>
            </a:r>
            <a:r>
              <a:rPr sz="1550" b="1" spc="65" dirty="0">
                <a:latin typeface="Trebuchet MS"/>
                <a:cs typeface="Trebuchet MS"/>
              </a:rPr>
              <a:t>can</a:t>
            </a:r>
            <a:r>
              <a:rPr sz="1550" b="1" spc="-55" dirty="0">
                <a:latin typeface="Trebuchet MS"/>
                <a:cs typeface="Trebuchet MS"/>
              </a:rPr>
              <a:t> </a:t>
            </a:r>
            <a:r>
              <a:rPr sz="1550" b="1" spc="95" dirty="0">
                <a:latin typeface="Trebuchet MS"/>
                <a:cs typeface="Trebuchet MS"/>
              </a:rPr>
              <a:t>be</a:t>
            </a:r>
            <a:r>
              <a:rPr sz="1550" b="1" spc="-45" dirty="0">
                <a:latin typeface="Trebuchet MS"/>
                <a:cs typeface="Trebuchet MS"/>
              </a:rPr>
              <a:t> </a:t>
            </a:r>
            <a:r>
              <a:rPr sz="1550" b="1" spc="50" dirty="0">
                <a:latin typeface="Trebuchet MS"/>
                <a:cs typeface="Trebuchet MS"/>
              </a:rPr>
              <a:t>picked</a:t>
            </a:r>
            <a:r>
              <a:rPr sz="1550" b="1" spc="-40" dirty="0">
                <a:latin typeface="Trebuchet MS"/>
                <a:cs typeface="Trebuchet MS"/>
              </a:rPr>
              <a:t> </a:t>
            </a:r>
            <a:r>
              <a:rPr sz="1550" b="1" spc="110" dirty="0">
                <a:latin typeface="Trebuchet MS"/>
                <a:cs typeface="Trebuchet MS"/>
              </a:rPr>
              <a:t>up</a:t>
            </a:r>
            <a:r>
              <a:rPr sz="1550" b="1" spc="-10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at</a:t>
            </a:r>
            <a:r>
              <a:rPr sz="1550" b="1" spc="-5" dirty="0">
                <a:latin typeface="Trebuchet MS"/>
                <a:cs typeface="Trebuchet MS"/>
              </a:rPr>
              <a:t> </a:t>
            </a:r>
            <a:r>
              <a:rPr sz="1550" b="1" spc="-25" dirty="0">
                <a:latin typeface="Trebuchet MS"/>
                <a:cs typeface="Trebuchet MS"/>
              </a:rPr>
              <a:t>the </a:t>
            </a:r>
            <a:r>
              <a:rPr sz="1550" b="1" spc="70" dirty="0">
                <a:latin typeface="Trebuchet MS"/>
                <a:cs typeface="Trebuchet MS"/>
              </a:rPr>
              <a:t>following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locations:</a:t>
            </a:r>
            <a:endParaRPr sz="1550">
              <a:latin typeface="Trebuchet MS"/>
              <a:cs typeface="Trebuchet MS"/>
            </a:endParaRPr>
          </a:p>
          <a:p>
            <a:pPr marL="571500" indent="-215900">
              <a:lnSpc>
                <a:spcPct val="100000"/>
              </a:lnSpc>
              <a:spcBef>
                <a:spcPts val="95"/>
              </a:spcBef>
              <a:buFont typeface="Trebuchet MS"/>
              <a:buChar char="•"/>
              <a:tabLst>
                <a:tab pos="571500" algn="l"/>
              </a:tabLst>
            </a:pPr>
            <a:r>
              <a:rPr sz="1550" b="1" spc="50" dirty="0">
                <a:latin typeface="Trebuchet MS"/>
                <a:cs typeface="Trebuchet MS"/>
              </a:rPr>
              <a:t>North</a:t>
            </a:r>
            <a:r>
              <a:rPr sz="1550" b="1" spc="-70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Rest</a:t>
            </a:r>
            <a:r>
              <a:rPr sz="1550" b="1" spc="-25" dirty="0">
                <a:latin typeface="Trebuchet MS"/>
                <a:cs typeface="Trebuchet MS"/>
              </a:rPr>
              <a:t> </a:t>
            </a:r>
            <a:r>
              <a:rPr sz="1550" b="1" spc="70" dirty="0">
                <a:latin typeface="Trebuchet MS"/>
                <a:cs typeface="Trebuchet MS"/>
              </a:rPr>
              <a:t>Stop</a:t>
            </a:r>
            <a:endParaRPr sz="1550">
              <a:latin typeface="Trebuchet MS"/>
              <a:cs typeface="Trebuchet MS"/>
            </a:endParaRPr>
          </a:p>
          <a:p>
            <a:pPr marL="571500" indent="-215900">
              <a:lnSpc>
                <a:spcPct val="100000"/>
              </a:lnSpc>
              <a:spcBef>
                <a:spcPts val="15"/>
              </a:spcBef>
              <a:buFont typeface="Trebuchet MS"/>
              <a:buChar char="•"/>
              <a:tabLst>
                <a:tab pos="571500" algn="l"/>
              </a:tabLst>
            </a:pPr>
            <a:r>
              <a:rPr sz="1550" b="1" spc="65" dirty="0">
                <a:latin typeface="Trebuchet MS"/>
                <a:cs typeface="Trebuchet MS"/>
              </a:rPr>
              <a:t>South</a:t>
            </a:r>
            <a:r>
              <a:rPr sz="1550" b="1" spc="-60" dirty="0">
                <a:latin typeface="Trebuchet MS"/>
                <a:cs typeface="Trebuchet MS"/>
              </a:rPr>
              <a:t> </a:t>
            </a:r>
            <a:r>
              <a:rPr sz="1550" b="1" spc="75" dirty="0">
                <a:latin typeface="Trebuchet MS"/>
                <a:cs typeface="Trebuchet MS"/>
              </a:rPr>
              <a:t>Rest</a:t>
            </a:r>
            <a:r>
              <a:rPr sz="1550" b="1" spc="-85" dirty="0">
                <a:latin typeface="Trebuchet MS"/>
                <a:cs typeface="Trebuchet MS"/>
              </a:rPr>
              <a:t> </a:t>
            </a:r>
            <a:r>
              <a:rPr sz="1550" b="1" spc="70" dirty="0">
                <a:latin typeface="Trebuchet MS"/>
                <a:cs typeface="Trebuchet MS"/>
              </a:rPr>
              <a:t>Stop</a:t>
            </a:r>
            <a:endParaRPr sz="1550">
              <a:latin typeface="Trebuchet MS"/>
              <a:cs typeface="Trebuchet MS"/>
            </a:endParaRPr>
          </a:p>
          <a:p>
            <a:pPr marL="571500" indent="-215900">
              <a:lnSpc>
                <a:spcPct val="100000"/>
              </a:lnSpc>
              <a:spcBef>
                <a:spcPts val="95"/>
              </a:spcBef>
              <a:buFont typeface="Trebuchet MS"/>
              <a:buChar char="•"/>
              <a:tabLst>
                <a:tab pos="571500" algn="l"/>
              </a:tabLst>
            </a:pPr>
            <a:r>
              <a:rPr sz="1550" b="1" spc="-10" dirty="0">
                <a:latin typeface="Trebuchet MS"/>
                <a:cs typeface="Trebuchet MS"/>
              </a:rPr>
              <a:t>Festival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5761" y="2067111"/>
            <a:ext cx="2192852" cy="29238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71" y="1028700"/>
            <a:ext cx="4055408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0"/>
            <a:ext cx="9067800" cy="5143500"/>
            <a:chOff x="76200" y="0"/>
            <a:chExt cx="9067800" cy="5143500"/>
          </a:xfrm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20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4572000" y="51435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C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247774"/>
              <a:ext cx="4867275" cy="37718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0752" y="-22923"/>
            <a:ext cx="3342004" cy="1191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90905" marR="5080" indent="-878840">
              <a:lnSpc>
                <a:spcPct val="100499"/>
              </a:lnSpc>
              <a:spcBef>
                <a:spcPts val="110"/>
              </a:spcBef>
            </a:pPr>
            <a:r>
              <a:rPr sz="3800" spc="-355" dirty="0">
                <a:solidFill>
                  <a:srgbClr val="6AA84F"/>
                </a:solidFill>
                <a:latin typeface="Arial Narrow"/>
                <a:cs typeface="Arial Narrow"/>
              </a:rPr>
              <a:t>How</a:t>
            </a:r>
            <a:r>
              <a:rPr sz="3800" spc="-13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360" dirty="0">
                <a:solidFill>
                  <a:srgbClr val="6AA84F"/>
                </a:solidFill>
                <a:latin typeface="Arial Narrow"/>
                <a:cs typeface="Arial Narrow"/>
              </a:rPr>
              <a:t>can</a:t>
            </a:r>
            <a:r>
              <a:rPr sz="3800" spc="-10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325" dirty="0">
                <a:solidFill>
                  <a:srgbClr val="6AA84F"/>
                </a:solidFill>
                <a:latin typeface="Arial Narrow"/>
                <a:cs typeface="Arial Narrow"/>
              </a:rPr>
              <a:t>we</a:t>
            </a:r>
            <a:r>
              <a:rPr sz="3800" spc="-19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355" dirty="0">
                <a:solidFill>
                  <a:srgbClr val="6AA84F"/>
                </a:solidFill>
                <a:latin typeface="Arial Narrow"/>
                <a:cs typeface="Arial Narrow"/>
              </a:rPr>
              <a:t>have</a:t>
            </a:r>
            <a:r>
              <a:rPr sz="3800" spc="-180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480" dirty="0">
                <a:solidFill>
                  <a:srgbClr val="6AA84F"/>
                </a:solidFill>
                <a:latin typeface="Arial Narrow"/>
                <a:cs typeface="Arial Narrow"/>
              </a:rPr>
              <a:t>THIS </a:t>
            </a:r>
            <a:r>
              <a:rPr sz="3800" spc="-305" dirty="0">
                <a:solidFill>
                  <a:srgbClr val="6AA84F"/>
                </a:solidFill>
                <a:latin typeface="Arial Narrow"/>
                <a:cs typeface="Arial Narrow"/>
              </a:rPr>
              <a:t>much</a:t>
            </a:r>
            <a:r>
              <a:rPr sz="3800" spc="-125" dirty="0">
                <a:solidFill>
                  <a:srgbClr val="6AA84F"/>
                </a:solidFill>
                <a:latin typeface="Arial Narrow"/>
                <a:cs typeface="Arial Narrow"/>
              </a:rPr>
              <a:t> </a:t>
            </a:r>
            <a:r>
              <a:rPr sz="3800" spc="-20" dirty="0">
                <a:solidFill>
                  <a:srgbClr val="6AA84F"/>
                </a:solidFill>
                <a:latin typeface="Arial Narrow"/>
                <a:cs typeface="Arial Narrow"/>
              </a:rPr>
              <a:t>fun?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6500" y="639000"/>
            <a:ext cx="3824604" cy="3919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9605" marR="199390" indent="-337185">
              <a:lnSpc>
                <a:spcPct val="116100"/>
              </a:lnSpc>
              <a:spcBef>
                <a:spcPts val="130"/>
              </a:spcBef>
              <a:buFont typeface="Times New Roman"/>
              <a:buChar char="●"/>
              <a:tabLst>
                <a:tab pos="649605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We’re</a:t>
            </a:r>
            <a:r>
              <a:rPr sz="17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community!</a:t>
            </a:r>
            <a:r>
              <a:rPr sz="17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We’re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rebuchet MS"/>
                <a:cs typeface="Trebuchet MS"/>
              </a:rPr>
              <a:t>make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rebuchet MS"/>
                <a:cs typeface="Trebuchet MS"/>
              </a:rPr>
              <a:t>sure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Trebuchet MS"/>
                <a:cs typeface="Trebuchet MS"/>
              </a:rPr>
              <a:t>BTD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enjoyable</a:t>
            </a:r>
            <a:endParaRPr sz="1700">
              <a:latin typeface="Trebuchet MS"/>
              <a:cs typeface="Trebuchet MS"/>
            </a:endParaRPr>
          </a:p>
          <a:p>
            <a:pPr marL="649605" indent="-337185">
              <a:lnSpc>
                <a:spcPct val="100000"/>
              </a:lnSpc>
              <a:spcBef>
                <a:spcPts val="290"/>
              </a:spcBef>
              <a:buFont typeface="Times New Roman"/>
              <a:buChar char="●"/>
              <a:tabLst>
                <a:tab pos="649605" algn="l"/>
              </a:tabLst>
            </a:pP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Trebuchet MS"/>
                <a:cs typeface="Trebuchet MS"/>
              </a:rPr>
              <a:t>aren’t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sure...ask</a:t>
            </a:r>
            <a:endParaRPr sz="1700">
              <a:latin typeface="Trebuchet MS"/>
              <a:cs typeface="Trebuchet MS"/>
            </a:endParaRPr>
          </a:p>
          <a:p>
            <a:pPr marL="1107440" marR="5080" lvl="1" indent="-337185">
              <a:lnSpc>
                <a:spcPct val="114199"/>
              </a:lnSpc>
              <a:spcBef>
                <a:spcPts val="75"/>
              </a:spcBef>
              <a:buFont typeface="Times New Roman"/>
              <a:buChar char="○"/>
              <a:tabLst>
                <a:tab pos="1107440" algn="l"/>
              </a:tabLst>
            </a:pPr>
            <a:r>
              <a:rPr sz="1700" spc="45" dirty="0">
                <a:solidFill>
                  <a:srgbClr val="FFFFFF"/>
                </a:solidFill>
                <a:latin typeface="Trebuchet MS"/>
                <a:cs typeface="Trebuchet MS"/>
              </a:rPr>
              <a:t>Rules/Guidelines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(ask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manager)</a:t>
            </a:r>
            <a:endParaRPr sz="1700">
              <a:latin typeface="Trebuchet MS"/>
              <a:cs typeface="Trebuchet MS"/>
            </a:endParaRPr>
          </a:p>
          <a:p>
            <a:pPr marL="1107440" lvl="1" indent="-337185">
              <a:lnSpc>
                <a:spcPct val="100000"/>
              </a:lnSpc>
              <a:spcBef>
                <a:spcPts val="290"/>
              </a:spcBef>
              <a:buFont typeface="Times New Roman"/>
              <a:buChar char="○"/>
              <a:tabLst>
                <a:tab pos="1107440" algn="l"/>
              </a:tabLst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Everyone’s</a:t>
            </a:r>
            <a:r>
              <a:rPr sz="17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rebuchet MS"/>
                <a:cs typeface="Trebuchet MS"/>
              </a:rPr>
              <a:t>Pronouns</a:t>
            </a:r>
            <a:endParaRPr sz="1700">
              <a:latin typeface="Trebuchet MS"/>
              <a:cs typeface="Trebuchet MS"/>
            </a:endParaRPr>
          </a:p>
          <a:p>
            <a:pPr marL="1107440">
              <a:lnSpc>
                <a:spcPct val="100000"/>
              </a:lnSpc>
              <a:spcBef>
                <a:spcPts val="285"/>
              </a:spcBef>
            </a:pP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(he/she/they)</a:t>
            </a:r>
            <a:endParaRPr sz="1700">
              <a:latin typeface="Trebuchet MS"/>
              <a:cs typeface="Trebuchet MS"/>
            </a:endParaRPr>
          </a:p>
          <a:p>
            <a:pPr marL="649605" marR="13970" indent="-337185">
              <a:lnSpc>
                <a:spcPct val="115399"/>
              </a:lnSpc>
              <a:spcBef>
                <a:spcPts val="50"/>
              </a:spcBef>
              <a:buFont typeface="Times New Roman"/>
              <a:buChar char="●"/>
              <a:tabLst>
                <a:tab pos="649605" algn="l"/>
              </a:tabLst>
            </a:pPr>
            <a:r>
              <a:rPr sz="1700" b="1" spc="70" dirty="0">
                <a:solidFill>
                  <a:srgbClr val="FFFFFF"/>
                </a:solidFill>
                <a:latin typeface="Trebuchet MS"/>
                <a:cs typeface="Trebuchet MS"/>
              </a:rPr>
              <a:t>Lead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7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kindness</a:t>
            </a:r>
            <a:r>
              <a:rPr sz="17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Trebuchet MS"/>
                <a:cs typeface="Trebuchet MS"/>
              </a:rPr>
              <a:t>riders.</a:t>
            </a:r>
            <a:r>
              <a:rPr sz="17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1700" spc="90" dirty="0">
                <a:solidFill>
                  <a:srgbClr val="FFFFFF"/>
                </a:solidFill>
                <a:latin typeface="Trebuchet MS"/>
                <a:cs typeface="Trebuchet MS"/>
              </a:rPr>
              <a:t>someone</a:t>
            </a:r>
            <a:r>
              <a:rPr sz="1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isn’t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registered </a:t>
            </a:r>
            <a:r>
              <a:rPr sz="1700" spc="65" dirty="0">
                <a:solidFill>
                  <a:srgbClr val="FFFFFF"/>
                </a:solidFill>
                <a:latin typeface="Trebuchet MS"/>
                <a:cs typeface="Trebuchet MS"/>
              </a:rPr>
              <a:t>encourage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sz="1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so.</a:t>
            </a:r>
            <a:r>
              <a:rPr sz="1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they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don’t</a:t>
            </a: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7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offer</a:t>
            </a:r>
            <a:r>
              <a:rPr sz="1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533400" algn="l"/>
              </a:tabLst>
            </a:pPr>
            <a:r>
              <a:rPr sz="17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r>
              <a:rPr sz="1700" u="none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u="none" spc="65" dirty="0">
                <a:solidFill>
                  <a:srgbClr val="FFFFFF"/>
                </a:solidFill>
                <a:latin typeface="Trebuchet MS"/>
                <a:cs typeface="Trebuchet MS"/>
              </a:rPr>
              <a:t>grace</a:t>
            </a:r>
            <a:r>
              <a:rPr sz="1700" u="none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u="none" spc="-5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700" u="none" spc="-20" dirty="0">
                <a:solidFill>
                  <a:srgbClr val="FFFFFF"/>
                </a:solidFill>
                <a:latin typeface="Trebuchet MS"/>
                <a:cs typeface="Trebuchet MS"/>
              </a:rPr>
              <a:t>let </a:t>
            </a:r>
            <a:r>
              <a:rPr sz="1700" u="none" dirty="0">
                <a:solidFill>
                  <a:srgbClr val="FFFFFF"/>
                </a:solidFill>
                <a:latin typeface="Trebuchet MS"/>
                <a:cs typeface="Trebuchet MS"/>
              </a:rPr>
              <a:t>them continue.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165" y="384809"/>
            <a:ext cx="329184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204" dirty="0">
                <a:solidFill>
                  <a:srgbClr val="000000"/>
                </a:solidFill>
              </a:rPr>
              <a:t>What's</a:t>
            </a:r>
            <a:r>
              <a:rPr sz="4200" spc="-220" dirty="0">
                <a:solidFill>
                  <a:srgbClr val="000000"/>
                </a:solidFill>
              </a:rPr>
              <a:t> </a:t>
            </a:r>
            <a:r>
              <a:rPr sz="4200" spc="170" dirty="0">
                <a:solidFill>
                  <a:srgbClr val="000000"/>
                </a:solidFill>
              </a:rPr>
              <a:t>Next?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20750" y="1598866"/>
            <a:ext cx="5064125" cy="453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spc="10" dirty="0">
                <a:latin typeface="Trebuchet MS"/>
                <a:cs typeface="Trebuchet MS"/>
              </a:rPr>
              <a:t>Email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from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Volunteer </a:t>
            </a:r>
            <a:r>
              <a:rPr sz="1400" spc="60" dirty="0">
                <a:latin typeface="Trebuchet MS"/>
                <a:cs typeface="Trebuchet MS"/>
              </a:rPr>
              <a:t>Managers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64"/>
              </a:lnSpc>
            </a:pPr>
            <a:r>
              <a:rPr sz="1400" spc="80" dirty="0">
                <a:latin typeface="Trebuchet MS"/>
                <a:cs typeface="Trebuchet MS"/>
              </a:rPr>
              <a:t>You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will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receive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text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90" dirty="0">
                <a:latin typeface="Trebuchet MS"/>
                <a:cs typeface="Trebuchet MS"/>
              </a:rPr>
              <a:t>message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link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to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log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into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your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channels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616" y="349821"/>
            <a:ext cx="285369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270" dirty="0">
                <a:solidFill>
                  <a:srgbClr val="000000"/>
                </a:solidFill>
              </a:rPr>
              <a:t>THANK</a:t>
            </a:r>
            <a:r>
              <a:rPr sz="3500" spc="-235" dirty="0">
                <a:solidFill>
                  <a:srgbClr val="000000"/>
                </a:solidFill>
              </a:rPr>
              <a:t> </a:t>
            </a:r>
            <a:r>
              <a:rPr sz="3500" spc="-20" dirty="0">
                <a:solidFill>
                  <a:srgbClr val="000000"/>
                </a:solidFill>
              </a:rPr>
              <a:t>YOU!!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91515" y="987805"/>
            <a:ext cx="2518410" cy="30492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3830" marR="130175" indent="-151130">
              <a:lnSpc>
                <a:spcPct val="99700"/>
              </a:lnSpc>
              <a:spcBef>
                <a:spcPts val="110"/>
              </a:spcBef>
              <a:buChar char="•"/>
              <a:tabLst>
                <a:tab pos="165100" algn="l"/>
              </a:tabLst>
            </a:pPr>
            <a:r>
              <a:rPr sz="1800" spc="105" dirty="0">
                <a:latin typeface="Trebuchet MS"/>
                <a:cs typeface="Trebuchet MS"/>
              </a:rPr>
              <a:t>Make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sure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have 	</a:t>
            </a:r>
            <a:r>
              <a:rPr sz="1800" dirty="0">
                <a:latin typeface="Trebuchet MS"/>
                <a:cs typeface="Trebuchet MS"/>
              </a:rPr>
              <a:t>fun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ensure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our 	</a:t>
            </a:r>
            <a:r>
              <a:rPr sz="1800" dirty="0">
                <a:latin typeface="Trebuchet MS"/>
                <a:cs typeface="Trebuchet MS"/>
              </a:rPr>
              <a:t>participants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have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fun 	</a:t>
            </a:r>
            <a:r>
              <a:rPr sz="1800" spc="-20" dirty="0">
                <a:latin typeface="Trebuchet MS"/>
                <a:cs typeface="Trebuchet MS"/>
              </a:rPr>
              <a:t>too!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</a:pPr>
            <a:endParaRPr sz="1800">
              <a:latin typeface="Trebuchet MS"/>
              <a:cs typeface="Trebuchet MS"/>
            </a:endParaRPr>
          </a:p>
          <a:p>
            <a:pPr marL="163830" marR="5080" indent="-151130">
              <a:lnSpc>
                <a:spcPct val="100200"/>
              </a:lnSpc>
              <a:spcBef>
                <a:spcPts val="5"/>
              </a:spcBef>
              <a:buChar char="•"/>
              <a:tabLst>
                <a:tab pos="165100" algn="l"/>
              </a:tabLst>
            </a:pPr>
            <a:r>
              <a:rPr sz="1800" spc="60" dirty="0">
                <a:latin typeface="Trebuchet MS"/>
                <a:cs typeface="Trebuchet MS"/>
              </a:rPr>
              <a:t>Stay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safe!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If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you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feel</a:t>
            </a:r>
            <a:r>
              <a:rPr sz="1800" spc="500" dirty="0">
                <a:latin typeface="Trebuchet MS"/>
                <a:cs typeface="Trebuchet MS"/>
              </a:rPr>
              <a:t> 	</a:t>
            </a:r>
            <a:r>
              <a:rPr sz="1800" spc="-65" dirty="0">
                <a:latin typeface="Trebuchet MS"/>
                <a:cs typeface="Trebuchet MS"/>
              </a:rPr>
              <a:t>ill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before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event, 	</a:t>
            </a:r>
            <a:r>
              <a:rPr sz="1800" spc="60" dirty="0">
                <a:latin typeface="Trebuchet MS"/>
                <a:cs typeface="Trebuchet MS"/>
              </a:rPr>
              <a:t>please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alert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your 	</a:t>
            </a:r>
            <a:r>
              <a:rPr sz="1800" spc="85" dirty="0">
                <a:latin typeface="Trebuchet MS"/>
                <a:cs typeface="Trebuchet MS"/>
              </a:rPr>
              <a:t>Manager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ASAP!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125" dirty="0">
                <a:latin typeface="Trebuchet MS"/>
                <a:cs typeface="Trebuchet MS"/>
              </a:rPr>
              <a:t>We'd 	</a:t>
            </a:r>
            <a:r>
              <a:rPr sz="1800" spc="-20" dirty="0">
                <a:latin typeface="Trebuchet MS"/>
                <a:cs typeface="Trebuchet MS"/>
              </a:rPr>
              <a:t>rather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have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you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home 	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safe!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8525" y="1543050"/>
            <a:ext cx="5314950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82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9144000" y="0"/>
                </a:moveTo>
                <a:lnTo>
                  <a:pt x="0" y="0"/>
                </a:lnTo>
                <a:lnTo>
                  <a:pt x="0" y="95250"/>
                </a:lnTo>
                <a:lnTo>
                  <a:pt x="9144000" y="95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8494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25"/>
              </a:spcBef>
            </a:pPr>
            <a:r>
              <a:rPr spc="395" dirty="0"/>
              <a:t>Questions</a:t>
            </a:r>
          </a:p>
          <a:p>
            <a:pPr marL="14604" algn="ctr">
              <a:lnSpc>
                <a:spcPct val="100000"/>
              </a:lnSpc>
              <a:spcBef>
                <a:spcPts val="1850"/>
              </a:spcBef>
            </a:pPr>
            <a:r>
              <a:rPr sz="2400" spc="-60" dirty="0">
                <a:solidFill>
                  <a:srgbClr val="000000"/>
                </a:solidFill>
                <a:latin typeface="Lucida Sans"/>
                <a:cs typeface="Lucida Sans"/>
              </a:rPr>
              <a:t>Specific</a:t>
            </a:r>
            <a:r>
              <a:rPr sz="2400" spc="-16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2400" spc="-50" dirty="0">
                <a:solidFill>
                  <a:srgbClr val="000000"/>
                </a:solidFill>
                <a:latin typeface="Lucida Sans"/>
                <a:cs typeface="Lucida Sans"/>
              </a:rPr>
              <a:t>Questions:</a:t>
            </a:r>
            <a:r>
              <a:rPr sz="2400" spc="-10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Lucida Sans"/>
                <a:cs typeface="Lucida Sans"/>
                <a:hlinkClick r:id="rId2"/>
              </a:rPr>
              <a:t>volunteer@activetrans.org</a:t>
            </a:r>
            <a:endParaRPr sz="2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0095" y="731202"/>
            <a:ext cx="35445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b="1" spc="275" dirty="0">
                <a:solidFill>
                  <a:srgbClr val="CC0000"/>
                </a:solidFill>
                <a:latin typeface="Trebuchet MS"/>
                <a:cs typeface="Trebuchet MS"/>
              </a:rPr>
              <a:t>Whoa</a:t>
            </a:r>
            <a:r>
              <a:rPr sz="4200" b="1" spc="-265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-90" dirty="0">
                <a:solidFill>
                  <a:srgbClr val="CC0000"/>
                </a:solidFill>
                <a:latin typeface="Trebuchet MS"/>
                <a:cs typeface="Trebuchet MS"/>
              </a:rPr>
              <a:t>Whoa...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555" y="1372806"/>
            <a:ext cx="7125970" cy="299275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065" marR="5080" algn="ctr">
              <a:lnSpc>
                <a:spcPct val="152300"/>
              </a:lnSpc>
              <a:spcBef>
                <a:spcPts val="10"/>
              </a:spcBef>
            </a:pPr>
            <a:r>
              <a:rPr sz="4200" b="1" spc="-90" dirty="0">
                <a:solidFill>
                  <a:srgbClr val="CC0000"/>
                </a:solidFill>
                <a:latin typeface="Trebuchet MS"/>
                <a:cs typeface="Trebuchet MS"/>
              </a:rPr>
              <a:t>I’m</a:t>
            </a:r>
            <a:r>
              <a:rPr sz="4200" b="1" spc="-229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65" dirty="0">
                <a:solidFill>
                  <a:srgbClr val="CC0000"/>
                </a:solidFill>
                <a:latin typeface="Trebuchet MS"/>
                <a:cs typeface="Trebuchet MS"/>
              </a:rPr>
              <a:t>totally</a:t>
            </a:r>
            <a:r>
              <a:rPr sz="4200" b="1" spc="-229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185" dirty="0">
                <a:solidFill>
                  <a:srgbClr val="CC0000"/>
                </a:solidFill>
                <a:latin typeface="Trebuchet MS"/>
                <a:cs typeface="Trebuchet MS"/>
              </a:rPr>
              <a:t>gonna</a:t>
            </a:r>
            <a:r>
              <a:rPr sz="4200" b="1" spc="-215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90" dirty="0">
                <a:solidFill>
                  <a:srgbClr val="CC0000"/>
                </a:solidFill>
                <a:latin typeface="Trebuchet MS"/>
                <a:cs typeface="Trebuchet MS"/>
              </a:rPr>
              <a:t>forget</a:t>
            </a:r>
            <a:r>
              <a:rPr sz="4200" b="1" spc="-250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-20" dirty="0">
                <a:solidFill>
                  <a:srgbClr val="CC0000"/>
                </a:solidFill>
                <a:latin typeface="Trebuchet MS"/>
                <a:cs typeface="Trebuchet MS"/>
              </a:rPr>
              <a:t>this </a:t>
            </a:r>
            <a:r>
              <a:rPr sz="4200" b="1" dirty="0">
                <a:solidFill>
                  <a:srgbClr val="CC0000"/>
                </a:solidFill>
                <a:latin typeface="Trebuchet MS"/>
                <a:cs typeface="Trebuchet MS"/>
              </a:rPr>
              <a:t>information!</a:t>
            </a:r>
            <a:r>
              <a:rPr sz="4200" b="1" spc="-295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150" dirty="0">
                <a:solidFill>
                  <a:srgbClr val="CC0000"/>
                </a:solidFill>
                <a:latin typeface="Trebuchet MS"/>
                <a:cs typeface="Trebuchet MS"/>
              </a:rPr>
              <a:t>Where</a:t>
            </a:r>
            <a:r>
              <a:rPr sz="4200" b="1" spc="-245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155" dirty="0">
                <a:solidFill>
                  <a:srgbClr val="CC0000"/>
                </a:solidFill>
                <a:latin typeface="Trebuchet MS"/>
                <a:cs typeface="Trebuchet MS"/>
              </a:rPr>
              <a:t>can</a:t>
            </a:r>
            <a:r>
              <a:rPr sz="4200" b="1" spc="-280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-50" dirty="0">
                <a:solidFill>
                  <a:srgbClr val="CC0000"/>
                </a:solidFill>
                <a:latin typeface="Trebuchet MS"/>
                <a:cs typeface="Trebuchet MS"/>
              </a:rPr>
              <a:t>I </a:t>
            </a:r>
            <a:r>
              <a:rPr sz="4200" b="1" dirty="0">
                <a:solidFill>
                  <a:srgbClr val="CC0000"/>
                </a:solidFill>
                <a:latin typeface="Trebuchet MS"/>
                <a:cs typeface="Trebuchet MS"/>
              </a:rPr>
              <a:t>find</a:t>
            </a:r>
            <a:r>
              <a:rPr sz="4200" b="1" spc="-130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4200" b="1" spc="-25" dirty="0">
                <a:solidFill>
                  <a:srgbClr val="CC0000"/>
                </a:solidFill>
                <a:latin typeface="Trebuchet MS"/>
                <a:cs typeface="Trebuchet MS"/>
              </a:rPr>
              <a:t>it</a:t>
            </a:r>
            <a:r>
              <a:rPr sz="4550" b="1" spc="-25" dirty="0">
                <a:solidFill>
                  <a:srgbClr val="CC0000"/>
                </a:solidFill>
                <a:latin typeface="Trebuchet MS"/>
                <a:cs typeface="Trebuchet MS"/>
              </a:rPr>
              <a:t>?</a:t>
            </a:r>
            <a:endParaRPr sz="4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402" y="378460"/>
            <a:ext cx="2870835" cy="920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35940">
              <a:lnSpc>
                <a:spcPct val="101400"/>
              </a:lnSpc>
              <a:spcBef>
                <a:spcPts val="80"/>
              </a:spcBef>
            </a:pPr>
            <a:r>
              <a:rPr sz="2900" b="1" spc="-10" dirty="0">
                <a:solidFill>
                  <a:srgbClr val="000000"/>
                </a:solidFill>
                <a:latin typeface="Trebuchet MS"/>
                <a:cs typeface="Trebuchet MS"/>
              </a:rPr>
              <a:t>Volunteer </a:t>
            </a:r>
            <a:r>
              <a:rPr sz="2900" b="1" spc="90" dirty="0">
                <a:solidFill>
                  <a:srgbClr val="000000"/>
                </a:solidFill>
                <a:latin typeface="Trebuchet MS"/>
                <a:cs typeface="Trebuchet MS"/>
              </a:rPr>
              <a:t>Resources</a:t>
            </a:r>
            <a:r>
              <a:rPr sz="2900" b="1" spc="-1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900" b="1" spc="150" dirty="0">
                <a:solidFill>
                  <a:srgbClr val="000000"/>
                </a:solidFill>
                <a:latin typeface="Trebuchet MS"/>
                <a:cs typeface="Trebuchet MS"/>
              </a:rPr>
              <a:t>Page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842" y="1456118"/>
            <a:ext cx="3366135" cy="29229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45"/>
              </a:spcBef>
            </a:pPr>
            <a:r>
              <a:rPr sz="2000" dirty="0">
                <a:latin typeface="Trebuchet MS"/>
                <a:cs typeface="Trebuchet MS"/>
              </a:rPr>
              <a:t>Information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each </a:t>
            </a:r>
            <a:r>
              <a:rPr sz="2000" dirty="0">
                <a:latin typeface="Trebuchet MS"/>
                <a:cs typeface="Trebuchet MS"/>
              </a:rPr>
              <a:t>volunteer</a:t>
            </a:r>
            <a:r>
              <a:rPr sz="2000" spc="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position</a:t>
            </a:r>
            <a:r>
              <a:rPr sz="2000" spc="40" dirty="0">
                <a:latin typeface="Trebuchet MS"/>
                <a:cs typeface="Trebuchet MS"/>
              </a:rPr>
              <a:t>  Including </a:t>
            </a:r>
            <a:r>
              <a:rPr sz="2000" dirty="0">
                <a:latin typeface="Trebuchet MS"/>
                <a:cs typeface="Trebuchet MS"/>
              </a:rPr>
              <a:t>infographics,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65" dirty="0">
                <a:latin typeface="Trebuchet MS"/>
                <a:cs typeface="Trebuchet MS"/>
              </a:rPr>
              <a:t>videos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and </a:t>
            </a:r>
            <a:r>
              <a:rPr sz="2000" dirty="0">
                <a:latin typeface="Trebuchet MS"/>
                <a:cs typeface="Trebuchet MS"/>
              </a:rPr>
              <a:t>additional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messaging</a:t>
            </a:r>
            <a:endParaRPr sz="2000">
              <a:latin typeface="Trebuchet MS"/>
              <a:cs typeface="Trebuchet MS"/>
            </a:endParaRPr>
          </a:p>
          <a:p>
            <a:pPr marL="12700" marR="278765">
              <a:lnSpc>
                <a:spcPct val="117600"/>
              </a:lnSpc>
              <a:spcBef>
                <a:spcPts val="1155"/>
              </a:spcBef>
            </a:pPr>
            <a:r>
              <a:rPr sz="2000" spc="-10" dirty="0">
                <a:latin typeface="Trebuchet MS"/>
                <a:cs typeface="Trebuchet MS"/>
              </a:rPr>
              <a:t>Website: </a:t>
            </a:r>
            <a:r>
              <a:rPr sz="1850" u="heavy" spc="-10" dirty="0">
                <a:solidFill>
                  <a:srgbClr val="5F7C8A"/>
                </a:solidFill>
                <a:uFill>
                  <a:solidFill>
                    <a:srgbClr val="5F7C8A"/>
                  </a:solidFill>
                </a:uFill>
                <a:latin typeface="Arial"/>
                <a:cs typeface="Arial"/>
                <a:hlinkClick r:id="rId2"/>
              </a:rPr>
              <a:t>https://activetrans.org/about-</a:t>
            </a:r>
            <a:r>
              <a:rPr sz="1850" u="none" spc="-10" dirty="0">
                <a:solidFill>
                  <a:srgbClr val="5F7C8A"/>
                </a:solidFill>
                <a:latin typeface="Arial"/>
                <a:cs typeface="Arial"/>
              </a:rPr>
              <a:t> </a:t>
            </a:r>
            <a:r>
              <a:rPr sz="1850" u="heavy" dirty="0">
                <a:solidFill>
                  <a:srgbClr val="5F7C8A"/>
                </a:solidFill>
                <a:uFill>
                  <a:solidFill>
                    <a:srgbClr val="5F7C8A"/>
                  </a:solidFill>
                </a:uFill>
                <a:latin typeface="Arial"/>
                <a:cs typeface="Arial"/>
                <a:hlinkClick r:id="rId2"/>
              </a:rPr>
              <a:t>us/get-</a:t>
            </a:r>
            <a:r>
              <a:rPr sz="1850" u="heavy" spc="-10" dirty="0">
                <a:solidFill>
                  <a:srgbClr val="5F7C8A"/>
                </a:solidFill>
                <a:uFill>
                  <a:solidFill>
                    <a:srgbClr val="5F7C8A"/>
                  </a:solidFill>
                </a:uFill>
                <a:latin typeface="Arial"/>
                <a:cs typeface="Arial"/>
                <a:hlinkClick r:id="rId2"/>
              </a:rPr>
              <a:t>involved/volunteer-</a:t>
            </a:r>
            <a:r>
              <a:rPr sz="1850" u="none" spc="-10" dirty="0">
                <a:solidFill>
                  <a:srgbClr val="5F7C8A"/>
                </a:solidFill>
                <a:latin typeface="Arial"/>
                <a:cs typeface="Arial"/>
              </a:rPr>
              <a:t> </a:t>
            </a:r>
            <a:r>
              <a:rPr sz="1850" u="heavy" spc="-10" dirty="0">
                <a:solidFill>
                  <a:srgbClr val="5F7C8A"/>
                </a:solidFill>
                <a:uFill>
                  <a:solidFill>
                    <a:srgbClr val="5F7C8A"/>
                  </a:solidFill>
                </a:uFill>
                <a:latin typeface="Arial"/>
                <a:cs typeface="Arial"/>
                <a:hlinkClick r:id="rId2"/>
              </a:rPr>
              <a:t>resources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825" y="152400"/>
            <a:ext cx="400050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081" y="1906015"/>
            <a:ext cx="7031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7630" algn="l"/>
              </a:tabLst>
            </a:pPr>
            <a:r>
              <a:rPr sz="4800" spc="-20" dirty="0">
                <a:solidFill>
                  <a:srgbClr val="000000"/>
                </a:solidFill>
                <a:latin typeface="Calibri"/>
                <a:cs typeface="Calibri"/>
              </a:rPr>
              <a:t>Text</a:t>
            </a:r>
            <a:r>
              <a:rPr sz="48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BIKETHEDRIVE</a:t>
            </a:r>
            <a:r>
              <a:rPr sz="480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000000"/>
                </a:solidFill>
                <a:latin typeface="Calibri"/>
                <a:cs typeface="Calibri"/>
              </a:rPr>
              <a:t>VOLS</a:t>
            </a:r>
            <a:r>
              <a:rPr sz="480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3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611" y="2987209"/>
            <a:ext cx="7435215" cy="20091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795"/>
              </a:spcBef>
            </a:pPr>
            <a:r>
              <a:rPr sz="4800" spc="-10" dirty="0">
                <a:latin typeface="Calibri"/>
                <a:cs typeface="Calibri"/>
              </a:rPr>
              <a:t>52886</a:t>
            </a:r>
            <a:endParaRPr sz="4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20"/>
              </a:spcBef>
            </a:pPr>
            <a:r>
              <a:rPr sz="3600" dirty="0">
                <a:latin typeface="Calibri"/>
                <a:cs typeface="Calibri"/>
              </a:rPr>
              <a:t>To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receive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important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info or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emergency notices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960" y="192717"/>
            <a:ext cx="7750441" cy="16503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325" y="314325"/>
            <a:ext cx="8515350" cy="6953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855"/>
              </a:spcBef>
            </a:pPr>
            <a:r>
              <a:rPr sz="2700" spc="50" dirty="0">
                <a:solidFill>
                  <a:srgbClr val="455A63"/>
                </a:solidFill>
              </a:rPr>
              <a:t>Volunteer</a:t>
            </a:r>
            <a:r>
              <a:rPr sz="2700" spc="-155" dirty="0">
                <a:solidFill>
                  <a:srgbClr val="455A63"/>
                </a:solidFill>
              </a:rPr>
              <a:t> </a:t>
            </a:r>
            <a:r>
              <a:rPr sz="2700" spc="50" dirty="0">
                <a:solidFill>
                  <a:srgbClr val="455A63"/>
                </a:solidFill>
              </a:rPr>
              <a:t>Infographics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390842" y="1254760"/>
            <a:ext cx="6550659" cy="35680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50" dirty="0">
                <a:solidFill>
                  <a:srgbClr val="FFFFFF"/>
                </a:solidFill>
                <a:latin typeface="Trebuchet MS"/>
                <a:cs typeface="Trebuchet MS"/>
              </a:rPr>
              <a:t>Printed</a:t>
            </a:r>
            <a:r>
              <a:rPr sz="28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55" dirty="0">
                <a:solidFill>
                  <a:srgbClr val="FFFFFF"/>
                </a:solidFill>
                <a:latin typeface="Trebuchet MS"/>
                <a:cs typeface="Trebuchet MS"/>
              </a:rPr>
              <a:t>Infographic</a:t>
            </a:r>
            <a:r>
              <a:rPr sz="2850" spc="-10" dirty="0">
                <a:solidFill>
                  <a:srgbClr val="FFFFFF"/>
                </a:solidFill>
                <a:latin typeface="Trebuchet MS"/>
                <a:cs typeface="Trebuchet MS"/>
              </a:rPr>
              <a:t> handout!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50" spc="170" dirty="0">
                <a:latin typeface="Trebuchet MS"/>
                <a:cs typeface="Trebuchet MS"/>
              </a:rPr>
              <a:t>Nuanced</a:t>
            </a:r>
            <a:r>
              <a:rPr sz="2850" spc="-10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info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spc="160" dirty="0">
                <a:latin typeface="Trebuchet MS"/>
                <a:cs typeface="Trebuchet MS"/>
              </a:rPr>
              <a:t>such</a:t>
            </a:r>
            <a:r>
              <a:rPr sz="2850" spc="-140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as:</a:t>
            </a:r>
            <a:endParaRPr sz="2850">
              <a:latin typeface="Trebuchet MS"/>
              <a:cs typeface="Trebuchet MS"/>
            </a:endParaRPr>
          </a:p>
          <a:p>
            <a:pPr marL="1385570" indent="-343535">
              <a:lnSpc>
                <a:spcPct val="100000"/>
              </a:lnSpc>
              <a:spcBef>
                <a:spcPts val="560"/>
              </a:spcBef>
              <a:buSzPct val="63157"/>
              <a:buFont typeface="Trebuchet MS"/>
              <a:buChar char="•"/>
              <a:tabLst>
                <a:tab pos="1385570" algn="l"/>
              </a:tabLst>
            </a:pPr>
            <a:r>
              <a:rPr sz="2850" i="1" spc="55" dirty="0">
                <a:latin typeface="Trebuchet MS"/>
                <a:cs typeface="Trebuchet MS"/>
              </a:rPr>
              <a:t>Where</a:t>
            </a:r>
            <a:r>
              <a:rPr sz="2850" i="1" spc="-140" dirty="0">
                <a:latin typeface="Trebuchet MS"/>
                <a:cs typeface="Trebuchet MS"/>
              </a:rPr>
              <a:t> </a:t>
            </a:r>
            <a:r>
              <a:rPr sz="2850" i="1" spc="114" dirty="0">
                <a:latin typeface="Trebuchet MS"/>
                <a:cs typeface="Trebuchet MS"/>
              </a:rPr>
              <a:t>do</a:t>
            </a:r>
            <a:r>
              <a:rPr sz="2850" i="1" spc="-170" dirty="0">
                <a:latin typeface="Trebuchet MS"/>
                <a:cs typeface="Trebuchet MS"/>
              </a:rPr>
              <a:t> </a:t>
            </a:r>
            <a:r>
              <a:rPr sz="2850" i="1" spc="-100" dirty="0">
                <a:latin typeface="Trebuchet MS"/>
                <a:cs typeface="Trebuchet MS"/>
              </a:rPr>
              <a:t>I</a:t>
            </a:r>
            <a:r>
              <a:rPr sz="2850" i="1" spc="-135" dirty="0">
                <a:latin typeface="Trebuchet MS"/>
                <a:cs typeface="Trebuchet MS"/>
              </a:rPr>
              <a:t> </a:t>
            </a:r>
            <a:r>
              <a:rPr sz="2850" i="1" spc="-80" dirty="0">
                <a:latin typeface="Trebuchet MS"/>
                <a:cs typeface="Trebuchet MS"/>
              </a:rPr>
              <a:t>find</a:t>
            </a:r>
            <a:r>
              <a:rPr sz="2850" i="1" spc="-95" dirty="0">
                <a:latin typeface="Trebuchet MS"/>
                <a:cs typeface="Trebuchet MS"/>
              </a:rPr>
              <a:t> </a:t>
            </a:r>
            <a:r>
              <a:rPr sz="2850" i="1" spc="195" dirty="0">
                <a:latin typeface="Trebuchet MS"/>
                <a:cs typeface="Trebuchet MS"/>
              </a:rPr>
              <a:t>a</a:t>
            </a:r>
            <a:r>
              <a:rPr sz="2850" i="1" spc="-165" dirty="0">
                <a:latin typeface="Trebuchet MS"/>
                <a:cs typeface="Trebuchet MS"/>
              </a:rPr>
              <a:t> </a:t>
            </a:r>
            <a:r>
              <a:rPr sz="2850" i="1" spc="45" dirty="0">
                <a:latin typeface="Trebuchet MS"/>
                <a:cs typeface="Trebuchet MS"/>
              </a:rPr>
              <a:t>bathroom?</a:t>
            </a:r>
            <a:endParaRPr sz="2850">
              <a:latin typeface="Trebuchet MS"/>
              <a:cs typeface="Trebuchet MS"/>
            </a:endParaRPr>
          </a:p>
          <a:p>
            <a:pPr marL="1385570" indent="-384175">
              <a:lnSpc>
                <a:spcPct val="100000"/>
              </a:lnSpc>
              <a:spcBef>
                <a:spcPts val="565"/>
              </a:spcBef>
              <a:buSzPct val="84210"/>
              <a:buFont typeface="Trebuchet MS"/>
              <a:buChar char="•"/>
              <a:tabLst>
                <a:tab pos="1385570" algn="l"/>
              </a:tabLst>
            </a:pPr>
            <a:r>
              <a:rPr sz="2850" i="1" spc="95" dirty="0">
                <a:latin typeface="Trebuchet MS"/>
                <a:cs typeface="Trebuchet MS"/>
              </a:rPr>
              <a:t>What</a:t>
            </a:r>
            <a:r>
              <a:rPr sz="2850" i="1" spc="-130" dirty="0">
                <a:latin typeface="Trebuchet MS"/>
                <a:cs typeface="Trebuchet MS"/>
              </a:rPr>
              <a:t> </a:t>
            </a:r>
            <a:r>
              <a:rPr sz="2850" i="1" spc="-50" dirty="0">
                <a:latin typeface="Trebuchet MS"/>
                <a:cs typeface="Trebuchet MS"/>
              </a:rPr>
              <a:t>is</a:t>
            </a:r>
            <a:r>
              <a:rPr sz="2850" i="1" spc="-175" dirty="0">
                <a:latin typeface="Trebuchet MS"/>
                <a:cs typeface="Trebuchet MS"/>
              </a:rPr>
              <a:t> </a:t>
            </a:r>
            <a:r>
              <a:rPr sz="2850" i="1" spc="-75" dirty="0">
                <a:latin typeface="Trebuchet MS"/>
                <a:cs typeface="Trebuchet MS"/>
              </a:rPr>
              <a:t>this</a:t>
            </a:r>
            <a:r>
              <a:rPr sz="2850" i="1" spc="-105" dirty="0">
                <a:latin typeface="Trebuchet MS"/>
                <a:cs typeface="Trebuchet MS"/>
              </a:rPr>
              <a:t> </a:t>
            </a:r>
            <a:r>
              <a:rPr sz="2850" i="1" spc="-10" dirty="0">
                <a:latin typeface="Trebuchet MS"/>
                <a:cs typeface="Trebuchet MS"/>
              </a:rPr>
              <a:t>event?</a:t>
            </a:r>
            <a:endParaRPr sz="2850">
              <a:latin typeface="Trebuchet MS"/>
              <a:cs typeface="Trebuchet MS"/>
            </a:endParaRPr>
          </a:p>
          <a:p>
            <a:pPr marL="1385570" indent="-384175">
              <a:lnSpc>
                <a:spcPct val="100000"/>
              </a:lnSpc>
              <a:spcBef>
                <a:spcPts val="560"/>
              </a:spcBef>
              <a:buSzPct val="84210"/>
              <a:buFont typeface="Trebuchet MS"/>
              <a:buChar char="•"/>
              <a:tabLst>
                <a:tab pos="1385570" algn="l"/>
              </a:tabLst>
            </a:pPr>
            <a:r>
              <a:rPr sz="2850" i="1" spc="95" dirty="0">
                <a:latin typeface="Trebuchet MS"/>
                <a:cs typeface="Trebuchet MS"/>
              </a:rPr>
              <a:t>What</a:t>
            </a:r>
            <a:r>
              <a:rPr sz="2850" i="1" spc="-50" dirty="0">
                <a:latin typeface="Trebuchet MS"/>
                <a:cs typeface="Trebuchet MS"/>
              </a:rPr>
              <a:t> </a:t>
            </a:r>
            <a:r>
              <a:rPr sz="2850" i="1" dirty="0">
                <a:latin typeface="Trebuchet MS"/>
                <a:cs typeface="Trebuchet MS"/>
              </a:rPr>
              <a:t>should</a:t>
            </a:r>
            <a:r>
              <a:rPr sz="2850" i="1" spc="-10" dirty="0">
                <a:latin typeface="Trebuchet MS"/>
                <a:cs typeface="Trebuchet MS"/>
              </a:rPr>
              <a:t> </a:t>
            </a:r>
            <a:r>
              <a:rPr sz="2850" i="1" spc="-100" dirty="0">
                <a:latin typeface="Trebuchet MS"/>
                <a:cs typeface="Trebuchet MS"/>
              </a:rPr>
              <a:t>I</a:t>
            </a:r>
            <a:r>
              <a:rPr sz="2850" i="1" spc="-60" dirty="0">
                <a:latin typeface="Trebuchet MS"/>
                <a:cs typeface="Trebuchet MS"/>
              </a:rPr>
              <a:t> </a:t>
            </a:r>
            <a:r>
              <a:rPr sz="2850" i="1" spc="60" dirty="0">
                <a:latin typeface="Trebuchet MS"/>
                <a:cs typeface="Trebuchet MS"/>
              </a:rPr>
              <a:t>be</a:t>
            </a:r>
            <a:r>
              <a:rPr sz="2850" i="1" spc="-55" dirty="0">
                <a:latin typeface="Trebuchet MS"/>
                <a:cs typeface="Trebuchet MS"/>
              </a:rPr>
              <a:t> </a:t>
            </a:r>
            <a:r>
              <a:rPr sz="2850" i="1" spc="75" dirty="0">
                <a:latin typeface="Trebuchet MS"/>
                <a:cs typeface="Trebuchet MS"/>
              </a:rPr>
              <a:t>doing?</a:t>
            </a:r>
            <a:endParaRPr sz="2850">
              <a:latin typeface="Trebuchet MS"/>
              <a:cs typeface="Trebuchet MS"/>
            </a:endParaRPr>
          </a:p>
          <a:p>
            <a:pPr marL="1385570" indent="-412750">
              <a:lnSpc>
                <a:spcPct val="100000"/>
              </a:lnSpc>
              <a:spcBef>
                <a:spcPts val="565"/>
              </a:spcBef>
              <a:buSzPct val="101754"/>
              <a:buFont typeface="Trebuchet MS"/>
              <a:buChar char="•"/>
              <a:tabLst>
                <a:tab pos="1385570" algn="l"/>
              </a:tabLst>
            </a:pPr>
            <a:r>
              <a:rPr sz="2850" i="1" spc="70" dirty="0">
                <a:latin typeface="Trebuchet MS"/>
                <a:cs typeface="Trebuchet MS"/>
              </a:rPr>
              <a:t>Emergency</a:t>
            </a:r>
            <a:r>
              <a:rPr sz="2850" i="1" spc="-130" dirty="0">
                <a:latin typeface="Trebuchet MS"/>
                <a:cs typeface="Trebuchet MS"/>
              </a:rPr>
              <a:t> </a:t>
            </a:r>
            <a:r>
              <a:rPr sz="2850" i="1" spc="55" dirty="0">
                <a:latin typeface="Trebuchet MS"/>
                <a:cs typeface="Trebuchet MS"/>
              </a:rPr>
              <a:t>Procedures?</a:t>
            </a:r>
            <a:endParaRPr sz="2850">
              <a:latin typeface="Trebuchet MS"/>
              <a:cs typeface="Trebuchet MS"/>
            </a:endParaRPr>
          </a:p>
          <a:p>
            <a:pPr marL="1385570" indent="-412750">
              <a:lnSpc>
                <a:spcPct val="100000"/>
              </a:lnSpc>
              <a:spcBef>
                <a:spcPts val="560"/>
              </a:spcBef>
              <a:buSzPct val="101754"/>
              <a:buFont typeface="Trebuchet MS"/>
              <a:buChar char="•"/>
              <a:tabLst>
                <a:tab pos="1385570" algn="l"/>
              </a:tabLst>
            </a:pPr>
            <a:r>
              <a:rPr sz="2850" i="1" spc="95" dirty="0">
                <a:latin typeface="Trebuchet MS"/>
                <a:cs typeface="Trebuchet MS"/>
              </a:rPr>
              <a:t>What</a:t>
            </a:r>
            <a:r>
              <a:rPr sz="2850" i="1" spc="-80" dirty="0">
                <a:latin typeface="Trebuchet MS"/>
                <a:cs typeface="Trebuchet MS"/>
              </a:rPr>
              <a:t> </a:t>
            </a:r>
            <a:r>
              <a:rPr sz="2850" i="1" dirty="0">
                <a:latin typeface="Trebuchet MS"/>
                <a:cs typeface="Trebuchet MS"/>
              </a:rPr>
              <a:t>should</a:t>
            </a:r>
            <a:r>
              <a:rPr sz="2850" i="1" spc="-45" dirty="0">
                <a:latin typeface="Trebuchet MS"/>
                <a:cs typeface="Trebuchet MS"/>
              </a:rPr>
              <a:t> </a:t>
            </a:r>
            <a:r>
              <a:rPr sz="2850" i="1" spc="-100" dirty="0">
                <a:latin typeface="Trebuchet MS"/>
                <a:cs typeface="Trebuchet MS"/>
              </a:rPr>
              <a:t>I</a:t>
            </a:r>
            <a:r>
              <a:rPr sz="2850" i="1" spc="-85" dirty="0">
                <a:latin typeface="Trebuchet MS"/>
                <a:cs typeface="Trebuchet MS"/>
              </a:rPr>
              <a:t> </a:t>
            </a:r>
            <a:r>
              <a:rPr sz="2850" i="1" spc="125" dirty="0">
                <a:latin typeface="Trebuchet MS"/>
                <a:cs typeface="Trebuchet MS"/>
              </a:rPr>
              <a:t>say</a:t>
            </a:r>
            <a:r>
              <a:rPr sz="2850" i="1" spc="-95" dirty="0">
                <a:latin typeface="Trebuchet MS"/>
                <a:cs typeface="Trebuchet MS"/>
              </a:rPr>
              <a:t> </a:t>
            </a:r>
            <a:r>
              <a:rPr sz="2850" i="1" spc="-85" dirty="0">
                <a:latin typeface="Trebuchet MS"/>
                <a:cs typeface="Trebuchet MS"/>
              </a:rPr>
              <a:t>to</a:t>
            </a:r>
            <a:r>
              <a:rPr sz="2850" i="1" spc="-45" dirty="0">
                <a:latin typeface="Trebuchet MS"/>
                <a:cs typeface="Trebuchet MS"/>
              </a:rPr>
              <a:t> </a:t>
            </a:r>
            <a:r>
              <a:rPr sz="2850" i="1" spc="-85" dirty="0">
                <a:latin typeface="Trebuchet MS"/>
                <a:cs typeface="Trebuchet MS"/>
              </a:rPr>
              <a:t>the</a:t>
            </a:r>
            <a:r>
              <a:rPr sz="2850" i="1" spc="-90" dirty="0">
                <a:latin typeface="Trebuchet MS"/>
                <a:cs typeface="Trebuchet MS"/>
              </a:rPr>
              <a:t> </a:t>
            </a:r>
            <a:r>
              <a:rPr sz="2850" i="1" spc="-10" dirty="0">
                <a:latin typeface="Trebuchet MS"/>
                <a:cs typeface="Trebuchet MS"/>
              </a:rPr>
              <a:t>riders?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161925"/>
            <a:ext cx="3457575" cy="4819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4850" y="161925"/>
            <a:ext cx="3457575" cy="4819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401" y="538765"/>
            <a:ext cx="5262071" cy="32812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66937" y="4180713"/>
            <a:ext cx="492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40" dirty="0">
                <a:latin typeface="Palatino Linotype"/>
                <a:cs typeface="Palatino Linotype"/>
                <a:hlinkClick r:id="rId3"/>
              </a:rPr>
              <a:t>Hands</a:t>
            </a:r>
            <a:r>
              <a:rPr sz="3600" spc="-60" dirty="0">
                <a:latin typeface="Palatino Linotype"/>
                <a:cs typeface="Palatino Linotype"/>
                <a:hlinkClick r:id="rId3"/>
              </a:rPr>
              <a:t> </a:t>
            </a:r>
            <a:r>
              <a:rPr sz="3600" spc="-204" dirty="0">
                <a:latin typeface="Palatino Linotype"/>
                <a:cs typeface="Palatino Linotype"/>
                <a:hlinkClick r:id="rId3"/>
              </a:rPr>
              <a:t>Only</a:t>
            </a:r>
            <a:r>
              <a:rPr sz="3600" spc="-60" dirty="0">
                <a:latin typeface="Palatino Linotype"/>
                <a:cs typeface="Palatino Linotype"/>
                <a:hlinkClick r:id="rId3"/>
              </a:rPr>
              <a:t> </a:t>
            </a:r>
            <a:r>
              <a:rPr sz="3600" spc="-175" dirty="0">
                <a:latin typeface="Palatino Linotype"/>
                <a:cs typeface="Palatino Linotype"/>
                <a:hlinkClick r:id="rId3"/>
              </a:rPr>
              <a:t>CPR</a:t>
            </a:r>
            <a:r>
              <a:rPr sz="3600" spc="-55" dirty="0">
                <a:latin typeface="Palatino Linotype"/>
                <a:cs typeface="Palatino Linotype"/>
                <a:hlinkClick r:id="rId3"/>
              </a:rPr>
              <a:t> </a:t>
            </a:r>
            <a:r>
              <a:rPr sz="3600" spc="-110" dirty="0">
                <a:latin typeface="Palatino Linotype"/>
                <a:cs typeface="Palatino Linotype"/>
                <a:hlinkClick r:id="rId3"/>
              </a:rPr>
              <a:t>Training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1625</Words>
  <Application>Microsoft Office PowerPoint</Application>
  <PresentationFormat>On-screen Show (16:9)</PresentationFormat>
  <Paragraphs>191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Narrow</vt:lpstr>
      <vt:lpstr>Calibri</vt:lpstr>
      <vt:lpstr>Lucida Sans</vt:lpstr>
      <vt:lpstr>Palatino Linotype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Volunteer Resources Page</vt:lpstr>
      <vt:lpstr>Text BIKETHEDRIVE VOLS to</vt:lpstr>
      <vt:lpstr>Volunteer Infographics</vt:lpstr>
      <vt:lpstr>PowerPoint Presentation</vt:lpstr>
      <vt:lpstr>PowerPoint Presentation</vt:lpstr>
      <vt:lpstr>PowerPoint Presentation</vt:lpstr>
      <vt:lpstr>Festival!</vt:lpstr>
      <vt:lpstr>PowerPoint Presentation</vt:lpstr>
      <vt:lpstr>7:00am: Vendor and Exhibitor Set-up</vt:lpstr>
      <vt:lpstr>Safety and Security</vt:lpstr>
      <vt:lpstr>Festival Facts and Changes</vt:lpstr>
      <vt:lpstr>E-Tickets &amp; T-shirt Pick Up</vt:lpstr>
      <vt:lpstr>BIKE THE DRIVE GATORADE  - PRODUCT  TALKING  POINTS</vt:lpstr>
      <vt:lpstr>How can we have THIS much fun?</vt:lpstr>
      <vt:lpstr>Questions? Specific Questions: volunteer@activetrans.org</vt:lpstr>
      <vt:lpstr>Route Positions!</vt:lpstr>
      <vt:lpstr>PowerPoint Presentation</vt:lpstr>
      <vt:lpstr>6:00 am – DuSable Lake Shore Drive cleared of car traffic by the Chicago Police</vt:lpstr>
      <vt:lpstr>10:30 am – Bicycle sweeps dispatched from North &amp; South</vt:lpstr>
      <vt:lpstr>Safety and Security</vt:lpstr>
      <vt:lpstr>Safety and Security Enhancements</vt:lpstr>
      <vt:lpstr>Communication</vt:lpstr>
      <vt:lpstr>PowerPoint Presentation</vt:lpstr>
      <vt:lpstr>PowerPoint Presentation</vt:lpstr>
      <vt:lpstr>PowerPoint Presentation</vt:lpstr>
      <vt:lpstr>Incident Report, Bike Tag and Reunion</vt:lpstr>
      <vt:lpstr>Take a look at them!</vt:lpstr>
      <vt:lpstr>E-Tickets &amp; T-shirt Pick Up</vt:lpstr>
      <vt:lpstr>How can we have THIS much fun?</vt:lpstr>
      <vt:lpstr>What's Next?</vt:lpstr>
      <vt:lpstr>THANK YOU!!</vt:lpstr>
      <vt:lpstr>Questions Specific Questions: volunteer@activetrans.org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Aren Chynoweth</cp:lastModifiedBy>
  <cp:revision>2</cp:revision>
  <dcterms:created xsi:type="dcterms:W3CDTF">2024-08-20T00:35:07Z</dcterms:created>
  <dcterms:modified xsi:type="dcterms:W3CDTF">2024-08-21T21:22:46Z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2024-08-05T00:00:00Z</vt:filetime>
  </property>
  <property fmtid="{D5CDD505-2E9C-101B-9397-08002B2CF9AE}" pid="3" name="LastSaved">
    <vt:filetime>2024-08-20T00:00:00Z</vt:filetime>
  </property>
</Properties>
</file>